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1328" r:id="rId3"/>
    <p:sldId id="1329" r:id="rId4"/>
    <p:sldId id="1330" r:id="rId5"/>
    <p:sldId id="1331" r:id="rId6"/>
    <p:sldId id="1332" r:id="rId7"/>
    <p:sldId id="1333" r:id="rId8"/>
    <p:sldId id="1334" r:id="rId9"/>
    <p:sldId id="1335" r:id="rId10"/>
    <p:sldId id="1336" r:id="rId11"/>
    <p:sldId id="1337" r:id="rId12"/>
    <p:sldId id="1338" r:id="rId13"/>
    <p:sldId id="1341" r:id="rId14"/>
    <p:sldId id="1340" r:id="rId15"/>
    <p:sldId id="1342" r:id="rId16"/>
    <p:sldId id="1343" r:id="rId17"/>
    <p:sldId id="261" r:id="rId18"/>
    <p:sldId id="270" r:id="rId19"/>
    <p:sldId id="1344" r:id="rId20"/>
    <p:sldId id="1345" r:id="rId21"/>
    <p:sldId id="1346" r:id="rId22"/>
    <p:sldId id="1347" r:id="rId23"/>
    <p:sldId id="1348" r:id="rId24"/>
    <p:sldId id="1349" r:id="rId25"/>
    <p:sldId id="1350" r:id="rId26"/>
    <p:sldId id="1351" r:id="rId27"/>
    <p:sldId id="1352" r:id="rId28"/>
    <p:sldId id="1353" r:id="rId29"/>
    <p:sldId id="1354" r:id="rId30"/>
    <p:sldId id="1355" r:id="rId31"/>
    <p:sldId id="1356" r:id="rId32"/>
    <p:sldId id="1357" r:id="rId33"/>
    <p:sldId id="1358" r:id="rId34"/>
    <p:sldId id="1359" r:id="rId35"/>
    <p:sldId id="1360" r:id="rId36"/>
    <p:sldId id="1361" r:id="rId37"/>
    <p:sldId id="1362" r:id="rId38"/>
    <p:sldId id="1363" r:id="rId39"/>
    <p:sldId id="1365" r:id="rId40"/>
    <p:sldId id="1366" r:id="rId41"/>
    <p:sldId id="1367" r:id="rId42"/>
    <p:sldId id="1368" r:id="rId43"/>
    <p:sldId id="1369" r:id="rId44"/>
    <p:sldId id="1370" r:id="rId45"/>
    <p:sldId id="1371" r:id="rId46"/>
    <p:sldId id="1372" r:id="rId47"/>
    <p:sldId id="1373" r:id="rId48"/>
    <p:sldId id="1374" r:id="rId49"/>
    <p:sldId id="1375" r:id="rId50"/>
    <p:sldId id="1376" r:id="rId51"/>
    <p:sldId id="1377" r:id="rId52"/>
    <p:sldId id="1378" r:id="rId53"/>
    <p:sldId id="1379" r:id="rId54"/>
    <p:sldId id="1380" r:id="rId55"/>
    <p:sldId id="1381" r:id="rId56"/>
    <p:sldId id="1382" r:id="rId57"/>
    <p:sldId id="1383" r:id="rId58"/>
    <p:sldId id="1384" r:id="rId59"/>
    <p:sldId id="1385" r:id="rId60"/>
    <p:sldId id="1386" r:id="rId61"/>
    <p:sldId id="1387" r:id="rId62"/>
    <p:sldId id="1389" r:id="rId63"/>
    <p:sldId id="1391" r:id="rId64"/>
    <p:sldId id="1392" r:id="rId65"/>
    <p:sldId id="1393" r:id="rId66"/>
    <p:sldId id="1394" r:id="rId67"/>
    <p:sldId id="1396" r:id="rId68"/>
    <p:sldId id="1397" r:id="rId69"/>
    <p:sldId id="1398" r:id="rId70"/>
    <p:sldId id="1399" r:id="rId71"/>
    <p:sldId id="1400" r:id="rId72"/>
    <p:sldId id="1401" r:id="rId73"/>
    <p:sldId id="31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6E47282-0717-40FD-8C53-4092CDEEC676}">
          <p14:sldIdLst>
            <p14:sldId id="256"/>
            <p14:sldId id="1328"/>
            <p14:sldId id="1329"/>
            <p14:sldId id="1330"/>
            <p14:sldId id="1331"/>
            <p14:sldId id="1332"/>
            <p14:sldId id="1333"/>
            <p14:sldId id="1334"/>
            <p14:sldId id="1335"/>
            <p14:sldId id="1336"/>
            <p14:sldId id="1337"/>
            <p14:sldId id="1338"/>
            <p14:sldId id="1341"/>
            <p14:sldId id="1340"/>
            <p14:sldId id="1342"/>
            <p14:sldId id="1343"/>
            <p14:sldId id="261"/>
            <p14:sldId id="270"/>
            <p14:sldId id="1344"/>
            <p14:sldId id="1345"/>
            <p14:sldId id="1346"/>
            <p14:sldId id="1347"/>
            <p14:sldId id="1348"/>
            <p14:sldId id="1349"/>
            <p14:sldId id="1350"/>
            <p14:sldId id="1351"/>
            <p14:sldId id="1352"/>
            <p14:sldId id="1353"/>
            <p14:sldId id="1354"/>
            <p14:sldId id="1355"/>
            <p14:sldId id="1356"/>
            <p14:sldId id="1357"/>
            <p14:sldId id="1358"/>
            <p14:sldId id="1359"/>
            <p14:sldId id="1360"/>
            <p14:sldId id="1361"/>
            <p14:sldId id="1362"/>
            <p14:sldId id="1363"/>
            <p14:sldId id="1365"/>
            <p14:sldId id="1366"/>
            <p14:sldId id="1367"/>
            <p14:sldId id="1368"/>
            <p14:sldId id="1369"/>
            <p14:sldId id="1370"/>
            <p14:sldId id="1371"/>
            <p14:sldId id="1372"/>
            <p14:sldId id="1373"/>
            <p14:sldId id="1374"/>
            <p14:sldId id="1375"/>
            <p14:sldId id="1376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386"/>
            <p14:sldId id="1387"/>
            <p14:sldId id="1389"/>
            <p14:sldId id="1391"/>
            <p14:sldId id="1392"/>
            <p14:sldId id="1393"/>
            <p14:sldId id="1394"/>
            <p14:sldId id="1396"/>
            <p14:sldId id="1397"/>
            <p14:sldId id="1398"/>
            <p14:sldId id="1399"/>
            <p14:sldId id="1400"/>
            <p14:sldId id="1401"/>
            <p14:sldId id="315"/>
          </p14:sldIdLst>
        </p14:section>
        <p14:section name="第六周" id="{41259E0E-964B-46A1-96BA-4439FC9BFE12}">
          <p14:sldIdLst/>
        </p14:section>
        <p14:section name="第七周" id="{EC51992C-173A-4BB1-9089-9C736A433C0A}">
          <p14:sldIdLst/>
        </p14:section>
        <p14:section name="周8" id="{BF5A3F8D-E086-45E6-BD77-BB89C35B9EC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huan" initials="h" lastIdx="1" clrIdx="0"/>
  <p:cmAuthor id="2" name="Arti Chhajta" initials="AC" lastIdx="2" clrIdx="1"/>
  <p:cmAuthor id="3" name="Ben Lundell" initials="BL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0166" autoAdjust="0"/>
  </p:normalViewPr>
  <p:slideViewPr>
    <p:cSldViewPr snapToGrid="0">
      <p:cViewPr varScale="1">
        <p:scale>
          <a:sx n="102" d="100"/>
          <a:sy n="102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7A53-86B6-4D62-905D-EAC8E1898804}" type="datetimeFigureOut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1B270-2DD3-4852-9DC5-35395D70D8A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9635" name="Rectangle 3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88862" tIns="44430" rIns="88862" bIns="4443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3731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74755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27e664852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g827e66485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730188"/>
            <a:ext cx="9144000" cy="1259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84396"/>
            <a:ext cx="7772400" cy="1006476"/>
          </a:xfr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3924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t="14873" r="10488" b="21724"/>
          <a:stretch>
            <a:fillRect/>
          </a:stretch>
        </p:blipFill>
        <p:spPr bwMode="auto">
          <a:xfrm>
            <a:off x="3640873" y="5144248"/>
            <a:ext cx="1862253" cy="7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9787-0A08-433A-AC0E-43C4926F2958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B39CB-9C30-4B47-A2A7-E2AC785D398F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70965" y="134823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70965" y="991301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364729" y="6248400"/>
            <a:ext cx="281941" cy="28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5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/>
          <p:nvPr userDrawn="1"/>
        </p:nvSpPr>
        <p:spPr>
          <a:xfrm>
            <a:off x="6933090" y="6573916"/>
            <a:ext cx="2057400" cy="29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DA8740-04C3-4D9C-9880-E3F61E3A801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</a:p>
        </p:txBody>
      </p:sp>
      <p:sp>
        <p:nvSpPr>
          <p:cNvPr id="9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449147"/>
            <a:ext cx="7929000" cy="2971051"/>
          </a:xfrm>
        </p:spPr>
        <p:txBody>
          <a:bodyPr/>
          <a:lstStyle>
            <a:lvl1pPr>
              <a:defRPr sz="2400" b="0">
                <a:latin typeface="Calibri" panose="020F0502020204030204" charset="0"/>
                <a:cs typeface="Calibri" panose="020F050202020403020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5280847"/>
            <a:ext cx="7929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65" y="243077"/>
            <a:ext cx="7886700" cy="646928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3090" y="6573916"/>
            <a:ext cx="2057400" cy="297402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70965" y="890005"/>
            <a:ext cx="7886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F84A-0DAB-4FDA-8DF1-F13CCEC655CD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943ED-0129-4280-BC0A-6092F44E226D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3D69-B99E-425A-80A4-C9D5392759FA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CA22-4E33-4D77-8C60-B37BBF2C360D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A955-5317-48C3-8E5F-AA301A8C061D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6EBC-980E-46FD-831B-14D976329A7D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FD30-11EF-431A-B5FE-E39405BC5F4A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BA5CD-C55D-42A4-AFF7-260205C75322}" type="datetime1">
              <a:rPr lang="zh-CN" altLang="en-US" smtClean="0"/>
              <a:t>2021/8/9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" y="1577975"/>
            <a:ext cx="9143365" cy="1388110"/>
          </a:xfrm>
        </p:spPr>
        <p:txBody>
          <a:bodyPr>
            <a:noAutofit/>
          </a:bodyPr>
          <a:lstStyle/>
          <a:p>
            <a:r>
              <a:rPr lang="en-US" sz="4000" dirty="0"/>
              <a:t>Object detection and recognition</a:t>
            </a:r>
            <a:r>
              <a:rPr lang="zh-CN" altLang="en-US" sz="3200" dirty="0"/>
              <a:t> </a:t>
            </a:r>
            <a:br>
              <a:rPr lang="en-US" altLang="ja-JP" sz="3200" dirty="0"/>
            </a:br>
            <a:r>
              <a:rPr lang="zh-CN" altLang="en-US" sz="3200" dirty="0"/>
              <a:t>物体识别与检测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彭小江，博士，副教授</a:t>
            </a:r>
            <a:endParaRPr lang="en-US" altLang="zh-CN" sz="2000" dirty="0"/>
          </a:p>
          <a:p>
            <a:r>
              <a:rPr lang="zh-CN" altLang="en-US" sz="2000" dirty="0"/>
              <a:t>深圳技术大学</a:t>
            </a:r>
            <a:endParaRPr lang="en-US" altLang="zh-CN" sz="2000" dirty="0"/>
          </a:p>
          <a:p>
            <a:r>
              <a:rPr lang="zh-CN" altLang="en-US" sz="2000" dirty="0"/>
              <a:t>邮箱</a:t>
            </a:r>
            <a:r>
              <a:rPr lang="en-US" altLang="zh-CN" sz="2000" dirty="0"/>
              <a:t>: pengxiaojiang@sztu.edu.cn</a:t>
            </a:r>
          </a:p>
          <a:p>
            <a:r>
              <a:rPr lang="zh-CN" altLang="en-US" sz="2000" dirty="0"/>
              <a:t>主页</a:t>
            </a:r>
            <a:r>
              <a:rPr lang="en-US" altLang="zh-CN" sz="2000" dirty="0"/>
              <a:t>: https://pengxj.github.io/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物体识别方法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检测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(detection)vs.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不检测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表示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(representation)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颜色、纹理、边缘、梯度、局部特征、深度、运动等等。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分类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(classification or categorization)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K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近邻（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KNN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神经网络（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NN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支持向量机（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SVM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Boosting(</a:t>
            </a: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Adaboost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等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隐马尔科夫模型（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HMM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</a:t>
            </a:r>
            <a:r>
              <a:rPr kumimoji="0" lang="zh-CN" alt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其他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532" name="矩形 3"/>
          <p:cNvSpPr/>
          <p:nvPr/>
        </p:nvSpPr>
        <p:spPr>
          <a:xfrm>
            <a:off x="4932363" y="3716338"/>
            <a:ext cx="3635375" cy="15700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1" eaLnBrk="1" hangingPunct="1"/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生成学习（</a:t>
            </a:r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Generative learning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）</a:t>
            </a:r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vs. 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判别学习 （</a:t>
            </a:r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discriminative learning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生成学习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vs.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判别学习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lvl="1" eaLnBrk="1" hangingPunct="1">
              <a:buClr>
                <a:schemeClr val="accent2"/>
              </a:buClr>
              <a:buSzPct val="76000"/>
              <a:buFont typeface="Wingdings 3" pitchFamily="18" charset="2"/>
            </a:pPr>
            <a:r>
              <a:rPr lang="zh-CN" altLang="en-US" sz="3300" dirty="0">
                <a:ea typeface="华文新魏" pitchFamily="2" charset="-122"/>
              </a:rPr>
              <a:t>两种分类器学习模式</a:t>
            </a:r>
            <a:endParaRPr lang="en-US" altLang="zh-CN" sz="3300" dirty="0">
              <a:ea typeface="华文新魏" pitchFamily="2" charset="-122"/>
            </a:endParaRPr>
          </a:p>
          <a:p>
            <a:pPr lvl="2" eaLnBrk="1" hangingPunct="1">
              <a:buClr>
                <a:srgbClr val="BCBCBC"/>
              </a:buClr>
              <a:buSzPct val="76000"/>
              <a:buFont typeface="Wingdings 3" pitchFamily="18" charset="2"/>
            </a:pPr>
            <a:r>
              <a:rPr lang="zh-CN" altLang="en-US" sz="2800" dirty="0">
                <a:ea typeface="华文新魏" pitchFamily="2" charset="-122"/>
              </a:rPr>
              <a:t>生成学习</a:t>
            </a:r>
            <a:endParaRPr lang="en-US" altLang="zh-CN" sz="2800" dirty="0">
              <a:ea typeface="华文新魏" pitchFamily="2" charset="-122"/>
            </a:endParaRPr>
          </a:p>
          <a:p>
            <a:pPr lvl="2" eaLnBrk="1" hangingPunct="1">
              <a:buClr>
                <a:srgbClr val="BCBCBC"/>
              </a:buClr>
              <a:buSzPct val="76000"/>
              <a:buFont typeface="Wingdings 3" pitchFamily="18" charset="2"/>
              <a:buNone/>
            </a:pPr>
            <a:r>
              <a:rPr lang="en-US" altLang="zh-CN" sz="2500" dirty="0">
                <a:ea typeface="华文新魏" pitchFamily="2" charset="-122"/>
              </a:rPr>
              <a:t>	</a:t>
            </a:r>
            <a:r>
              <a:rPr lang="en-US" altLang="zh-CN" sz="2400" dirty="0">
                <a:ea typeface="华文新魏" pitchFamily="2" charset="-122"/>
              </a:rPr>
              <a:t>---</a:t>
            </a:r>
            <a:r>
              <a:rPr lang="zh-CN" altLang="en-US" sz="2400" dirty="0">
                <a:ea typeface="华文新魏" pitchFamily="2" charset="-122"/>
              </a:rPr>
              <a:t>目标是学习到符合训练数据的类别模型</a:t>
            </a:r>
          </a:p>
          <a:p>
            <a:pPr lvl="2" eaLnBrk="1" hangingPunct="1">
              <a:buClr>
                <a:srgbClr val="BCBCBC"/>
              </a:buClr>
              <a:buSzPct val="76000"/>
              <a:buFont typeface="Wingdings 3" pitchFamily="18" charset="2"/>
              <a:buNone/>
            </a:pPr>
            <a:r>
              <a:rPr lang="en-US" altLang="zh-CN" sz="2400" dirty="0">
                <a:ea typeface="华文新魏" pitchFamily="2" charset="-122"/>
              </a:rPr>
              <a:t>	---</a:t>
            </a:r>
            <a:r>
              <a:rPr lang="zh-CN" altLang="en-US" sz="2400" dirty="0">
                <a:ea typeface="华文新魏" pitchFamily="2" charset="-122"/>
              </a:rPr>
              <a:t> 如</a:t>
            </a:r>
            <a:r>
              <a:rPr lang="en-US" altLang="zh-CN" sz="2400" dirty="0">
                <a:ea typeface="华文新魏" pitchFamily="2" charset="-122"/>
              </a:rPr>
              <a:t>EM</a:t>
            </a:r>
            <a:r>
              <a:rPr lang="zh-CN" altLang="en-US" sz="2400" dirty="0">
                <a:ea typeface="华文新魏" pitchFamily="2" charset="-122"/>
              </a:rPr>
              <a:t>算法</a:t>
            </a:r>
            <a:r>
              <a:rPr lang="en-US" altLang="zh-CN" sz="2400" dirty="0">
                <a:ea typeface="华文新魏" pitchFamily="2" charset="-122"/>
              </a:rPr>
              <a:t>(Maximum Likelihood)</a:t>
            </a:r>
          </a:p>
          <a:p>
            <a:pPr lvl="1" eaLnBrk="1" hangingPunct="1">
              <a:buClr>
                <a:schemeClr val="accent2"/>
              </a:buClr>
              <a:buSzPct val="76000"/>
              <a:buFont typeface="Wingdings 3" pitchFamily="18" charset="2"/>
            </a:pPr>
            <a:r>
              <a:rPr lang="zh-CN" altLang="en-US" sz="2800" dirty="0">
                <a:ea typeface="华文新魏" pitchFamily="2" charset="-122"/>
              </a:rPr>
              <a:t>判别学习</a:t>
            </a:r>
            <a:endParaRPr lang="en-US" altLang="zh-CN" sz="2800" dirty="0">
              <a:ea typeface="华文新魏" pitchFamily="2" charset="-122"/>
            </a:endParaRPr>
          </a:p>
          <a:p>
            <a:pPr lvl="2" eaLnBrk="1" hangingPunct="1">
              <a:buClr>
                <a:srgbClr val="BCBCBC"/>
              </a:buClr>
              <a:buSzPct val="76000"/>
              <a:buFont typeface="Wingdings 3" pitchFamily="18" charset="2"/>
            </a:pPr>
            <a:r>
              <a:rPr lang="zh-CN" altLang="en-US" sz="2100" dirty="0">
                <a:ea typeface="华文新魏" pitchFamily="2" charset="-122"/>
              </a:rPr>
              <a:t>在训练阶段即考虑类别之间的判别信息</a:t>
            </a:r>
          </a:p>
          <a:p>
            <a:pPr lvl="2" eaLnBrk="1" hangingPunct="1">
              <a:buClr>
                <a:srgbClr val="BCBCBC"/>
              </a:buClr>
              <a:buSzPct val="76000"/>
              <a:buFont typeface="Wingdings 3" pitchFamily="18" charset="2"/>
            </a:pPr>
            <a:r>
              <a:rPr lang="zh-CN" altLang="en-US" sz="2100" dirty="0">
                <a:ea typeface="华文新魏" pitchFamily="2" charset="-122"/>
              </a:rPr>
              <a:t>包括</a:t>
            </a:r>
            <a:r>
              <a:rPr lang="en-US" altLang="zh-CN" sz="2100" dirty="0">
                <a:ea typeface="华文新魏" pitchFamily="2" charset="-122"/>
              </a:rPr>
              <a:t>Support Vector Machines (SVMs), Boosting, Minimum Classification Error (MCE), Maximum Mutual Information (MMI), Lager Margin (LM), and etc.</a:t>
            </a:r>
          </a:p>
          <a:p>
            <a:pPr lvl="1" eaLnBrk="1" hangingPunct="1">
              <a:buClr>
                <a:schemeClr val="accent2"/>
              </a:buClr>
              <a:buSzPct val="76000"/>
              <a:buFont typeface="Wingdings 3" pitchFamily="18" charset="2"/>
            </a:pPr>
            <a:r>
              <a:rPr lang="zh-CN" altLang="en-US" sz="2500" dirty="0">
                <a:ea typeface="华文新魏" pitchFamily="2" charset="-122"/>
              </a:rPr>
              <a:t>判别学习算法比生成学习算法表现出更好的分类性能。</a:t>
            </a: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sz="2800" dirty="0">
              <a:ea typeface="华文新魏" pitchFamily="2" charset="-122"/>
            </a:endParaRP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判别学习方法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2458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368425"/>
            <a:ext cx="7781925" cy="4724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925638"/>
            <a:ext cx="7858125" cy="435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物体检测</a:t>
            </a:r>
          </a:p>
        </p:txBody>
      </p:sp>
      <p:sp>
        <p:nvSpPr>
          <p:cNvPr id="27652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sp>
        <p:nvSpPr>
          <p:cNvPr id="27653" name="矩形 3"/>
          <p:cNvSpPr/>
          <p:nvPr/>
        </p:nvSpPr>
        <p:spPr>
          <a:xfrm>
            <a:off x="395288" y="1341438"/>
            <a:ext cx="4572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Step1. 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获取训练数据</a:t>
            </a:r>
          </a:p>
          <a:p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Step2. 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提取特征</a:t>
            </a:r>
          </a:p>
          <a:p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Step3. 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训练分类器</a:t>
            </a:r>
          </a:p>
          <a:p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Step4. 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利用分类器进行检测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2"/>
          <p:cNvSpPr txBox="1">
            <a:spLocks noGrp="1"/>
          </p:cNvSpPr>
          <p:nvPr>
            <p:ph type="sldNum" sz="quarter" idx="4"/>
          </p:nvPr>
        </p:nvSpPr>
        <p:spPr>
          <a:xfrm>
            <a:off x="2898775" y="6356350"/>
            <a:ext cx="3505200" cy="365125"/>
          </a:xfrm>
          <a:noFill/>
          <a:ln>
            <a:noFill/>
          </a:ln>
        </p:spPr>
        <p:txBody>
          <a:bodyPr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/>
            <a:fld id="{9A0DB2DC-4C9A-4742-B13C-FB6460FD3503}" type="slidenum">
              <a:rPr lang="en-US" altLang="zh-CN" sz="1400" dirty="0">
                <a:solidFill>
                  <a:schemeClr val="tx2"/>
                </a:solidFill>
                <a:latin typeface="Gill Sans MT" pitchFamily="34" charset="0"/>
                <a:ea typeface="华文新魏" pitchFamily="2" charset="-122"/>
              </a:rPr>
              <a:t>14</a:t>
            </a:fld>
            <a:endParaRPr lang="en-US" altLang="zh-CN" sz="1400" dirty="0">
              <a:solidFill>
                <a:schemeClr val="tx2"/>
              </a:solidFill>
              <a:latin typeface="Gill Sans MT" pitchFamily="34" charset="0"/>
              <a:ea typeface="华文新魏" pitchFamily="2" charset="-122"/>
            </a:endParaRPr>
          </a:p>
        </p:txBody>
      </p:sp>
      <p:pic>
        <p:nvPicPr>
          <p:cNvPr id="26628" name="Picture 5" descr="HK_SYP_Western_Street_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320925"/>
            <a:ext cx="3779838" cy="2836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0668" name="Rectangle 12"/>
          <p:cNvSpPr/>
          <p:nvPr/>
        </p:nvSpPr>
        <p:spPr>
          <a:xfrm>
            <a:off x="754063" y="2312988"/>
            <a:ext cx="792162" cy="755650"/>
          </a:xfrm>
          <a:prstGeom prst="rect">
            <a:avLst/>
          </a:prstGeom>
          <a:noFill/>
          <a:ln w="38100" cap="sq" cmpd="sng">
            <a:solidFill>
              <a:srgbClr val="FFFF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0" hangingPunct="0"/>
            <a:endParaRPr lang="zh-CN" altLang="zh-CN" sz="2100" b="1" dirty="0">
              <a:solidFill>
                <a:schemeClr val="bg2"/>
              </a:solidFill>
              <a:latin typeface="Trebuchet MS" panose="020B0603020202020204" pitchFamily="34" charset="0"/>
              <a:ea typeface="华文新魏" pitchFamily="2" charset="-122"/>
            </a:endParaRPr>
          </a:p>
        </p:txBody>
      </p:sp>
      <p:pic>
        <p:nvPicPr>
          <p:cNvPr id="26630" name="Picture 13" descr="HK_SYP_Western_Street_10"/>
          <p:cNvPicPr>
            <a:picLocks noChangeAspect="1"/>
          </p:cNvPicPr>
          <p:nvPr/>
        </p:nvPicPr>
        <p:blipFill>
          <a:blip r:embed="rId4"/>
          <a:srcRect r="79031" b="74638"/>
          <a:stretch>
            <a:fillRect/>
          </a:stretch>
        </p:blipFill>
        <p:spPr>
          <a:xfrm>
            <a:off x="5110163" y="3249613"/>
            <a:ext cx="792162" cy="719137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26631" name="Line 15"/>
          <p:cNvSpPr/>
          <p:nvPr/>
        </p:nvSpPr>
        <p:spPr>
          <a:xfrm>
            <a:off x="4602163" y="3606800"/>
            <a:ext cx="4318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632" name="Line 16"/>
          <p:cNvSpPr/>
          <p:nvPr/>
        </p:nvSpPr>
        <p:spPr>
          <a:xfrm>
            <a:off x="6010275" y="3608388"/>
            <a:ext cx="431800" cy="0"/>
          </a:xfrm>
          <a:prstGeom prst="line">
            <a:avLst/>
          </a:prstGeom>
          <a:ln w="38100" cap="sq" cmpd="sng">
            <a:solidFill>
              <a:schemeClr val="tx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633" name="AutoShape 17"/>
          <p:cNvSpPr/>
          <p:nvPr/>
        </p:nvSpPr>
        <p:spPr>
          <a:xfrm>
            <a:off x="6515100" y="2997200"/>
            <a:ext cx="2016125" cy="1223963"/>
          </a:xfrm>
          <a:prstGeom prst="roundRect">
            <a:avLst>
              <a:gd name="adj" fmla="val 16667"/>
            </a:avLst>
          </a:prstGeom>
          <a:noFill/>
          <a:ln w="38100" cap="sq" cmpd="sng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 lIns="90000" tIns="46800" rIns="90000" bIns="46800" anchor="ctr" anchorCtr="0">
            <a:spAutoFit/>
          </a:bodyPr>
          <a:lstStyle/>
          <a:p>
            <a:pPr eaLnBrk="0" hangingPunct="0"/>
            <a:endParaRPr lang="zh-CN" altLang="zh-CN" sz="2100" b="1" dirty="0">
              <a:solidFill>
                <a:schemeClr val="bg2"/>
              </a:solidFill>
              <a:latin typeface="Trebuchet MS" panose="020B0603020202020204" pitchFamily="34" charset="0"/>
              <a:ea typeface="华文新魏" pitchFamily="2" charset="-122"/>
            </a:endParaRPr>
          </a:p>
        </p:txBody>
      </p:sp>
      <p:sp>
        <p:nvSpPr>
          <p:cNvPr id="26634" name="Text Box 18"/>
          <p:cNvSpPr txBox="1"/>
          <p:nvPr/>
        </p:nvSpPr>
        <p:spPr>
          <a:xfrm>
            <a:off x="6227763" y="3249613"/>
            <a:ext cx="2557462" cy="771525"/>
          </a:xfrm>
          <a:prstGeom prst="rect">
            <a:avLst/>
          </a:prstGeom>
          <a:noFill/>
          <a:ln w="12700">
            <a:noFill/>
          </a:ln>
        </p:spPr>
        <p:txBody>
          <a:bodyPr lIns="90000" tIns="46800" rIns="90000" bIns="46800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200" b="1" dirty="0">
                <a:latin typeface="Trebuchet MS" panose="020B0603020202020204" pitchFamily="34" charset="0"/>
              </a:rPr>
              <a:t>Car/non-car Classifier</a:t>
            </a:r>
          </a:p>
        </p:txBody>
      </p:sp>
      <p:sp>
        <p:nvSpPr>
          <p:cNvPr id="710678" name="Rectangle 22"/>
          <p:cNvSpPr/>
          <p:nvPr/>
        </p:nvSpPr>
        <p:spPr>
          <a:xfrm>
            <a:off x="755650" y="2311400"/>
            <a:ext cx="1152525" cy="1081088"/>
          </a:xfrm>
          <a:prstGeom prst="rect">
            <a:avLst/>
          </a:prstGeom>
          <a:noFill/>
          <a:ln w="38100" cap="sq" cmpd="sng">
            <a:solidFill>
              <a:srgbClr val="FFFF00"/>
            </a:solidFill>
            <a:prstDash val="solid"/>
            <a:miter/>
            <a:headEnd type="none" w="sm" len="sm"/>
            <a:tailEnd type="none" w="sm" len="sm"/>
          </a:ln>
        </p:spPr>
        <p:txBody>
          <a:bodyPr wrap="none" lIns="90000" tIns="46800" rIns="90000" bIns="46800" anchor="ctr" anchorCtr="0">
            <a:spAutoFit/>
          </a:bodyPr>
          <a:lstStyle/>
          <a:p>
            <a:pPr eaLnBrk="0" hangingPunct="0"/>
            <a:endParaRPr lang="zh-CN" altLang="zh-CN" sz="2100" b="1" dirty="0">
              <a:solidFill>
                <a:schemeClr val="bg2"/>
              </a:solidFill>
              <a:latin typeface="Trebuchet MS" panose="020B0603020202020204" pitchFamily="34" charset="0"/>
              <a:ea typeface="华文新魏" pitchFamily="2" charset="-122"/>
            </a:endParaRPr>
          </a:p>
        </p:txBody>
      </p:sp>
      <p:sp>
        <p:nvSpPr>
          <p:cNvPr id="26636" name="TextBox 11"/>
          <p:cNvSpPr txBox="1"/>
          <p:nvPr/>
        </p:nvSpPr>
        <p:spPr>
          <a:xfrm>
            <a:off x="847725" y="1420813"/>
            <a:ext cx="7229475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在复杂背景下，通过滑动窗口（</a:t>
            </a:r>
            <a:r>
              <a:rPr lang="en-US" altLang="zh-CN" sz="2400" dirty="0">
                <a:latin typeface="Gill Sans MT" pitchFamily="34" charset="0"/>
                <a:ea typeface="华文新魏" pitchFamily="2" charset="-122"/>
              </a:rPr>
              <a:t>sliding windows</a:t>
            </a:r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）搜索感兴趣的物体。</a:t>
            </a:r>
          </a:p>
          <a:p>
            <a:endParaRPr lang="zh-CN" altLang="en-US" sz="2400" dirty="0">
              <a:latin typeface="Gill Sans MT" pitchFamily="34" charset="0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23 C 0.16701 -0.00393 0.33403 -0.00741 0.33264 -0.00347 C 0.33125 0.0007 -0.0099 0.01667 -0.00816 0.02384 C -0.00642 0.03125 0.34306 0.03334 0.34306 0.04051 C 0.34306 0.04746 -0.00938 0.05718 -0.00816 0.06621 C -0.00694 0.07523 0.35312 0.0838 0.35 0.09514 C 0.34687 0.10648 -0.02622 0.12616 -0.02674 0.13449 C -0.02726 0.14306 0.34618 0.14005 0.34653 0.14514 C 0.34687 0.15046 -0.025 0.15903 -0.02448 0.16621 C -0.02396 0.17338 0.34878 0.18171 0.35 0.18912 C 0.35121 0.19653 -0.01701 0.20209 -0.01754 0.21181 C -0.01806 0.22153 0.34549 0.24074 0.34653 0.24815 C 0.34757 0.25556 -0.01094 0.25255 -0.01163 0.25718 C -0.01233 0.26204 0.34184 0.27084 0.34201 0.27685 C 0.34219 0.2831 -0.01233 0.28889 -0.01042 0.29375 C -0.00851 0.29838 0.35451 0.29838 0.35365 0.30579 C 0.35295 0.31343 -0.01458 0.33426 -0.0151 0.33912 C -0.01563 0.34398 0.28924 0.33519 0.35 0.33449 " pathEditMode="relative" rAng="0" ptsTypes="aaaaaaaaaaaaaaaaaA">
                                      <p:cBhvr>
                                        <p:cTn id="6" dur="5000" fill="hold"/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1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C 0.16527 -0.00625 0.33072 -0.0125 0.32552 -0.00764 C 0.32031 -0.00278 -0.03091 0.02245 -0.03143 0.0294 C -0.03195 0.03634 0.32187 0.02708 0.32204 0.03426 C 0.32222 0.04143 -0.029 0.06551 -0.03021 0.07292 C -0.03143 0.08032 0.31753 0.07222 0.3151 0.07917 C 0.31267 0.08611 -0.04827 0.10463 -0.04532 0.11481 C -0.04237 0.125 0.33125 0.13218 0.33246 0.13958 C 0.33368 0.14699 -0.03803 0.15301 -0.03837 0.15972 C -0.03872 0.16643 0.33055 0.16898 0.3302 0.17986 C 0.32986 0.19074 -0.03976 0.21551 -0.0408 0.22477 C -0.04184 0.23403 0.32638 0.22616 0.3243 0.23565 C 0.32222 0.24514 -0.0533 0.27593 -0.05348 0.28218 C -0.05365 0.28843 0.26041 0.27454 0.32326 0.27292 " pathEditMode="relative" ptsTypes="aaaaaaaaaaaaaA">
                                      <p:cBhvr>
                                        <p:cTn id="14" dur="3000" fill="hold"/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68" grpId="0" bldLvl="0" animBg="1"/>
      <p:bldP spid="710668" grpId="1" bldLvl="0" animBg="1"/>
      <p:bldP spid="710678" grpId="0" bldLvl="0" animBg="1"/>
      <p:bldP spid="710678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人脸检测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Face detection</a:t>
            </a:r>
            <a:r>
              <a:rPr lang="zh-CN" altLang="en-US" b="1" dirty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r>
              <a:rPr lang="en-US" altLang="zh-CN" dirty="0">
                <a:ea typeface="华文新魏" pitchFamily="2" charset="-122"/>
              </a:rPr>
              <a:t>Viola-Jones</a:t>
            </a:r>
            <a:r>
              <a:rPr lang="zh-CN" altLang="en-US" dirty="0">
                <a:ea typeface="华文新魏" pitchFamily="2" charset="-122"/>
              </a:rPr>
              <a:t>人脸检测算法（基于</a:t>
            </a:r>
            <a:r>
              <a:rPr lang="en-US" altLang="zh-CN" dirty="0">
                <a:ea typeface="华文新魏" pitchFamily="2" charset="-122"/>
              </a:rPr>
              <a:t>AdaBoost</a:t>
            </a:r>
            <a:r>
              <a:rPr lang="zh-CN" altLang="en-US" dirty="0">
                <a:ea typeface="华文新魏" pitchFamily="2" charset="-122"/>
              </a:rPr>
              <a:t>）</a:t>
            </a: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2867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349500"/>
            <a:ext cx="7561262" cy="3460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人脸检测算法</a:t>
            </a:r>
            <a:r>
              <a:rPr lang="en-US" altLang="zh-CN" b="1" dirty="0">
                <a:ea typeface="宋体" panose="02010600030101010101" pitchFamily="2" charset="-122"/>
              </a:rPr>
              <a:t>(2004)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29699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2970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1220788"/>
            <a:ext cx="8769350" cy="50879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人脸检测算法</a:t>
            </a:r>
            <a:r>
              <a:rPr lang="en-US" altLang="zh-CN" b="1" dirty="0">
                <a:solidFill>
                  <a:prstClr val="black"/>
                </a:solidFill>
                <a:ea typeface="宋体" panose="02010600030101010101" pitchFamily="2" charset="-122"/>
              </a:rPr>
              <a:t>(2004)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4952048" cy="3263504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 err="1"/>
              <a:t>Haar</a:t>
            </a:r>
            <a:r>
              <a:rPr lang="zh-CN" altLang="en-US" dirty="0"/>
              <a:t> </a:t>
            </a:r>
            <a:r>
              <a:rPr lang="en-US" altLang="zh-CN" dirty="0"/>
              <a:t>features: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“rectangle</a:t>
            </a:r>
            <a:r>
              <a:rPr lang="zh-CN" altLang="en-US" dirty="0"/>
              <a:t> </a:t>
            </a:r>
            <a:r>
              <a:rPr lang="en-US" altLang="zh-CN" dirty="0"/>
              <a:t>filters”</a:t>
            </a:r>
          </a:p>
          <a:p>
            <a:pPr lvl="1"/>
            <a:r>
              <a:rPr lang="en-US" altLang="zh-CN" dirty="0"/>
              <a:t>A,B:</a:t>
            </a:r>
            <a:r>
              <a:rPr lang="zh-CN" altLang="en-US" dirty="0"/>
              <a:t> </a:t>
            </a:r>
            <a:r>
              <a:rPr lang="en-US" altLang="zh-CN" b="1" dirty="0"/>
              <a:t>two-rectangle</a:t>
            </a:r>
            <a:r>
              <a:rPr lang="zh-CN" altLang="en-US" dirty="0"/>
              <a:t> </a:t>
            </a:r>
            <a:r>
              <a:rPr lang="en-US" altLang="zh-CN" dirty="0"/>
              <a:t>type,</a:t>
            </a:r>
            <a:r>
              <a:rPr lang="zh-CN" altLang="en-US" dirty="0"/>
              <a:t> </a:t>
            </a:r>
            <a:r>
              <a:rPr lang="en-US" altLang="zh-CN" i="1" dirty="0"/>
              <a:t>dif.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sums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regions.</a:t>
            </a:r>
          </a:p>
          <a:p>
            <a:pPr lvl="1"/>
            <a:r>
              <a:rPr lang="en-US" altLang="zh-CN" dirty="0"/>
              <a:t>C:</a:t>
            </a:r>
            <a:r>
              <a:rPr lang="zh-CN" altLang="en-US" dirty="0"/>
              <a:t> </a:t>
            </a:r>
            <a:r>
              <a:rPr lang="en-US" altLang="zh-CN" b="1" dirty="0"/>
              <a:t>three-rectangle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</a:p>
          <a:p>
            <a:pPr lvl="1"/>
            <a:r>
              <a:rPr lang="en-US" altLang="zh-CN" dirty="0"/>
              <a:t>D:</a:t>
            </a:r>
            <a:r>
              <a:rPr lang="zh-CN" altLang="en-US" dirty="0"/>
              <a:t> </a:t>
            </a:r>
            <a:r>
              <a:rPr lang="en-US" altLang="zh-CN" b="1" i="1" dirty="0"/>
              <a:t>four-rectangle</a:t>
            </a:r>
            <a:r>
              <a:rPr lang="zh-CN" altLang="en-US" b="1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45,396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24x24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</a:p>
          <a:p>
            <a:endParaRPr lang="en-US" altLang="zh-CN" dirty="0"/>
          </a:p>
          <a:p>
            <a:r>
              <a:rPr lang="en-US" altLang="zh-CN" b="1" dirty="0"/>
              <a:t>Real-time?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AA9D5E-AE98-1C4D-9B9A-5FEA85430707}" type="datetime2">
              <a:rPr lang="en-US" smtClean="0"/>
              <a:pPr/>
              <a:t>Monday, August 9, 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10EB1-D8B5-3D45-AE3A-ED28C41A2CCB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86850"/>
            <a:ext cx="9144000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CN" sz="1200" dirty="0"/>
              <a:t>[1]</a:t>
            </a:r>
            <a:r>
              <a:rPr lang="en-US" sz="1200" dirty="0"/>
              <a:t>Viola, Jones</a:t>
            </a:r>
            <a:r>
              <a:rPr lang="en-US" altLang="zh-CN" sz="1200" i="1" dirty="0"/>
              <a:t>.</a:t>
            </a:r>
            <a:r>
              <a:rPr lang="en-US" sz="1200" i="1" dirty="0"/>
              <a:t> Robust Real-time Object Detection</a:t>
            </a:r>
            <a:r>
              <a:rPr lang="en-US" sz="1200" dirty="0"/>
              <a:t>, IJCV 2001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[C:</a:t>
            </a:r>
            <a:r>
              <a:rPr lang="zh-CN" altLang="en-US" sz="1200" dirty="0"/>
              <a:t> </a:t>
            </a:r>
            <a:r>
              <a:rPr lang="en-US" altLang="zh-CN" sz="1200" dirty="0"/>
              <a:t>16176]</a:t>
            </a:r>
          </a:p>
          <a:p>
            <a:r>
              <a:rPr lang="en-US" altLang="zh-CN" sz="1200" dirty="0"/>
              <a:t>[2]</a:t>
            </a:r>
            <a:r>
              <a:rPr lang="en-US" sz="1200" dirty="0" err="1"/>
              <a:t>Yoav</a:t>
            </a:r>
            <a:r>
              <a:rPr lang="en-US" sz="1200" dirty="0"/>
              <a:t> Freund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sz="1200" dirty="0"/>
              <a:t>A decision-theoretic generalization of on-line learning and an application to boosting. </a:t>
            </a:r>
            <a:r>
              <a:rPr lang="en-US" sz="1200" i="1" dirty="0"/>
              <a:t>Computational Learning Theory</a:t>
            </a:r>
            <a:r>
              <a:rPr lang="en-US" sz="1200" dirty="0"/>
              <a:t>, 1995. </a:t>
            </a:r>
          </a:p>
          <a:p>
            <a:r>
              <a:rPr lang="en-US" altLang="zh-CN" sz="1200" dirty="0"/>
              <a:t>[3]</a:t>
            </a:r>
            <a:r>
              <a:rPr lang="en-US" sz="1200" dirty="0"/>
              <a:t> </a:t>
            </a:r>
            <a:r>
              <a:rPr lang="en-US" sz="1200" dirty="0" err="1"/>
              <a:t>Papageorgiou</a:t>
            </a:r>
            <a:r>
              <a:rPr lang="en-US" sz="1200" dirty="0"/>
              <a:t>, Oren and </a:t>
            </a:r>
            <a:r>
              <a:rPr lang="en-US" sz="1200" dirty="0" err="1"/>
              <a:t>Poggio</a:t>
            </a:r>
            <a:r>
              <a:rPr lang="en-US" sz="1200" dirty="0"/>
              <a:t>, A general framework for object detection, </a:t>
            </a:r>
            <a:r>
              <a:rPr lang="en-US" altLang="zh-CN" sz="1200" dirty="0"/>
              <a:t>IJCV</a:t>
            </a:r>
            <a:r>
              <a:rPr lang="en-US" sz="1200" dirty="0"/>
              <a:t>, 1998.</a:t>
            </a:r>
          </a:p>
          <a:p>
            <a:endParaRPr lang="en-US" altLang="zh-CN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00" y="2906879"/>
            <a:ext cx="3563303" cy="2279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07D51-3185-C048-B9B8-0280666B233C}"/>
              </a:ext>
            </a:extLst>
          </p:cNvPr>
          <p:cNvSpPr txBox="1"/>
          <p:nvPr/>
        </p:nvSpPr>
        <p:spPr>
          <a:xfrm>
            <a:off x="726510" y="1290181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i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Haar</a:t>
            </a:r>
            <a:r>
              <a:rPr lang="en-US" altLang="zh-CN" sz="3600" i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[3]</a:t>
            </a:r>
            <a:r>
              <a:rPr lang="zh-CN" altLang="en-US" sz="36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6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+</a:t>
            </a:r>
            <a:r>
              <a:rPr lang="zh-CN" altLang="en-US" sz="3600" i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lang="en-US" altLang="zh-CN" sz="3600" i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Adaboost</a:t>
            </a:r>
            <a:r>
              <a:rPr lang="en-US" altLang="zh-CN" sz="3600" i="1" baseline="30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[2]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5640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V.J.</a:t>
            </a:r>
            <a:r>
              <a:rPr lang="zh-CN" altLang="en-US" i="1" dirty="0"/>
              <a:t> </a:t>
            </a:r>
            <a:r>
              <a:rPr lang="en-US" altLang="zh-CN" i="1" dirty="0"/>
              <a:t>detector:</a:t>
            </a:r>
            <a:r>
              <a:rPr lang="zh-CN" altLang="en-US" i="1" dirty="0"/>
              <a:t> </a:t>
            </a:r>
            <a:r>
              <a:rPr lang="en-US" altLang="zh-CN" i="1" dirty="0" err="1"/>
              <a:t>Haar</a:t>
            </a:r>
            <a:r>
              <a:rPr lang="zh-CN" altLang="en-US" i="1" dirty="0"/>
              <a:t> </a:t>
            </a:r>
            <a:r>
              <a:rPr lang="en-US" altLang="zh-CN" i="1" dirty="0"/>
              <a:t>+</a:t>
            </a:r>
            <a:r>
              <a:rPr lang="zh-CN" altLang="en-US" i="1" dirty="0"/>
              <a:t> </a:t>
            </a:r>
            <a:r>
              <a:rPr lang="en-US" altLang="zh-CN" i="1" dirty="0" err="1"/>
              <a:t>Adaboost</a:t>
            </a:r>
            <a:endParaRPr lang="en-US" baseline="30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4952048" cy="3263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Integral Image</a:t>
            </a:r>
          </a:p>
          <a:p>
            <a:pPr lvl="1"/>
            <a:r>
              <a:rPr lang="en-US" dirty="0"/>
              <a:t>compute a value at each pixel (</a:t>
            </a:r>
            <a:r>
              <a:rPr lang="en-US" i="1" dirty="0" err="1"/>
              <a:t>x,y</a:t>
            </a:r>
            <a:r>
              <a:rPr lang="en-US" dirty="0"/>
              <a:t>) that is the sum of the pixel values above and </a:t>
            </a:r>
            <a:r>
              <a:rPr lang="en-US" altLang="zh-CN" dirty="0"/>
              <a:t>left</a:t>
            </a:r>
          </a:p>
          <a:p>
            <a:pPr lvl="1"/>
            <a:r>
              <a:rPr lang="en-US" altLang="zh-CN" b="1" dirty="0"/>
              <a:t>fast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compute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can</a:t>
            </a:r>
            <a:r>
              <a:rPr lang="zh-CN" altLang="en-US" b="1" dirty="0"/>
              <a:t> </a:t>
            </a:r>
            <a:r>
              <a:rPr lang="en-US" altLang="zh-CN" b="1" dirty="0"/>
              <a:t>be</a:t>
            </a:r>
            <a:r>
              <a:rPr lang="zh-CN" altLang="en-US" b="1" dirty="0"/>
              <a:t> </a:t>
            </a:r>
            <a:r>
              <a:rPr lang="en-US" altLang="zh-CN" b="1" dirty="0"/>
              <a:t>re-used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 err="1"/>
              <a:t>Haar</a:t>
            </a:r>
            <a:endParaRPr lang="en-US" altLang="zh-CN" b="1" dirty="0"/>
          </a:p>
          <a:p>
            <a:endParaRPr lang="en-US" b="1" dirty="0"/>
          </a:p>
          <a:p>
            <a:r>
              <a:rPr lang="en-US" altLang="zh-CN" dirty="0"/>
              <a:t>sum(black</a:t>
            </a:r>
            <a:r>
              <a:rPr lang="zh-CN" altLang="en-US" dirty="0"/>
              <a:t> </a:t>
            </a:r>
            <a:r>
              <a:rPr lang="en-US" altLang="zh-CN" dirty="0"/>
              <a:t>region)=A-B-C+D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AA9D5E-AE98-1C4D-9B9A-5FEA85430707}" type="datetime2">
              <a:rPr lang="en-US" smtClean="0"/>
              <a:pPr/>
              <a:t>Monday, August 9, 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10EB1-D8B5-3D45-AE3A-ED28C41A2CC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03623" y="2657475"/>
            <a:ext cx="2694623" cy="2331720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6103622" y="2657475"/>
            <a:ext cx="1285875" cy="1131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TextBox 9"/>
          <p:cNvSpPr txBox="1"/>
          <p:nvPr/>
        </p:nvSpPr>
        <p:spPr>
          <a:xfrm>
            <a:off x="7417242" y="3650545"/>
            <a:ext cx="4972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zh-CN" sz="1350" i="1" dirty="0" err="1">
                <a:latin typeface="Times New Roman" charset="0"/>
                <a:ea typeface="Times New Roman" charset="0"/>
                <a:cs typeface="Times New Roman" charset="0"/>
              </a:rPr>
              <a:t>x,y</a:t>
            </a:r>
            <a:r>
              <a:rPr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29092" y="4020187"/>
            <a:ext cx="159306" cy="7378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08745" y="4682434"/>
            <a:ext cx="3097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endParaRPr 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5581" y="3858220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B</a:t>
            </a:r>
            <a:endParaRPr 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907" y="4667758"/>
            <a:ext cx="3000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>
                <a:latin typeface="Times New Roman" charset="0"/>
                <a:ea typeface="Times New Roman" charset="0"/>
                <a:cs typeface="Times New Roman" charset="0"/>
              </a:rPr>
              <a:t>C</a:t>
            </a:r>
            <a:endParaRPr 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83142" y="3873101"/>
            <a:ext cx="3778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endParaRPr 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7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滤波器设计</a:t>
            </a:r>
          </a:p>
        </p:txBody>
      </p:sp>
      <p:pic>
        <p:nvPicPr>
          <p:cNvPr id="307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428750"/>
            <a:ext cx="8485187" cy="45926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目标识别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r>
              <a:rPr lang="zh-CN" altLang="en-US" dirty="0">
                <a:ea typeface="华文新魏" pitchFamily="2" charset="-122"/>
              </a:rPr>
              <a:t>怎样识别图像中物体，如汽车、牛等？</a:t>
            </a: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1434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13" y="1797050"/>
            <a:ext cx="7116762" cy="4727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Adaboost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62950" cy="4937125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Adaboost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是一种迭代算法，其核心思想是针对同一个训练集训练不同的分类器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弱分类器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，然后把这些弱分类器集合起来，构成一个更强的最终分类器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强分类器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其算法本身是通过改变数据分布来实现的，它根据每次训练集之中每个样本的分类是否正确，以及上次的总体分类的准确率，来确定每个样本的权值。将修改过权值的新数据集送给下层分类器进行训练，最后将每次训练得到的分类器最后融合起来，作为最后的决策分类器。</a:t>
            </a:r>
            <a:endParaRPr kumimoji="0" lang="en-US" altLang="zh-C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使用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adaboost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分类器可以排除一些不必要的训练数据特徵，并将关键放在关键的训练数据上面。</a:t>
            </a:r>
            <a:b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628650" y="203199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Boosting Example</a:t>
            </a:r>
          </a:p>
        </p:txBody>
      </p:sp>
      <p:pic>
        <p:nvPicPr>
          <p:cNvPr id="3277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8" y="1528763"/>
            <a:ext cx="6905625" cy="3800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628650" y="184149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Boosting Example</a:t>
            </a:r>
          </a:p>
        </p:txBody>
      </p:sp>
      <p:pic>
        <p:nvPicPr>
          <p:cNvPr id="33795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8" y="1509713"/>
            <a:ext cx="6105525" cy="3838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/>
          </p:nvPr>
        </p:nvSpPr>
        <p:spPr>
          <a:xfrm>
            <a:off x="628650" y="231774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Boosting Example</a:t>
            </a:r>
          </a:p>
        </p:txBody>
      </p:sp>
      <p:pic>
        <p:nvPicPr>
          <p:cNvPr id="3481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3" y="1557338"/>
            <a:ext cx="6276975" cy="374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/>
          </p:nvPr>
        </p:nvSpPr>
        <p:spPr>
          <a:xfrm>
            <a:off x="628650" y="146049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Boosting Example</a:t>
            </a:r>
          </a:p>
        </p:txBody>
      </p:sp>
      <p:pic>
        <p:nvPicPr>
          <p:cNvPr id="3584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471613"/>
            <a:ext cx="6324600" cy="3914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>
          <a:xfrm>
            <a:off x="628650" y="184149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Boosting Example</a:t>
            </a:r>
          </a:p>
        </p:txBody>
      </p:sp>
      <p:pic>
        <p:nvPicPr>
          <p:cNvPr id="3686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09713"/>
            <a:ext cx="6248400" cy="3838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Boosting Example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78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409700"/>
            <a:ext cx="6210300" cy="403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592137" y="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Adaboost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38915" name="矩形 2"/>
          <p:cNvSpPr/>
          <p:nvPr/>
        </p:nvSpPr>
        <p:spPr>
          <a:xfrm>
            <a:off x="468313" y="1268413"/>
            <a:ext cx="8135937" cy="1108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Gill Sans MT" pitchFamily="34" charset="0"/>
                <a:ea typeface="华文新魏" pitchFamily="2" charset="-122"/>
              </a:rPr>
              <a:t>学习目标：选择能够最有效地区分人脸与非人脸的矩形特征及其阈值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" y="2492375"/>
            <a:ext cx="7705725" cy="3448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Adaboost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9939" name="矩形 2"/>
          <p:cNvSpPr/>
          <p:nvPr/>
        </p:nvSpPr>
        <p:spPr>
          <a:xfrm>
            <a:off x="468313" y="1222375"/>
            <a:ext cx="8424862" cy="2092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组合弱分类器（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weak learners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），得到更为精确的集成分类器（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ensemble classifier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）。</a:t>
            </a:r>
          </a:p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弱分类器：性能仅比随机分类稍好</a:t>
            </a:r>
          </a:p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根据矩形特征定义弱分类器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: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  <p:pic>
        <p:nvPicPr>
          <p:cNvPr id="3994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3" y="3068638"/>
            <a:ext cx="5495925" cy="234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Adaboost</a:t>
            </a:r>
            <a:r>
              <a:rPr lang="zh-CN" altLang="en-US" b="1" dirty="0">
                <a:ea typeface="宋体" panose="02010600030101010101" pitchFamily="2" charset="-122"/>
              </a:rPr>
              <a:t>算法步骤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0963" name="矩形 2"/>
          <p:cNvSpPr/>
          <p:nvPr/>
        </p:nvSpPr>
        <p:spPr>
          <a:xfrm>
            <a:off x="539750" y="1484313"/>
            <a:ext cx="8135938" cy="3816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初始给每个训练样本以同等权重</a:t>
            </a:r>
            <a:endParaRPr lang="en-US" altLang="zh-CN" sz="2800" dirty="0">
              <a:latin typeface="Gill Sans MT" pitchFamily="34" charset="0"/>
              <a:ea typeface="华文新魏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2800" dirty="0">
              <a:latin typeface="Gill Sans MT" pitchFamily="34" charset="0"/>
              <a:ea typeface="华文新魏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循环执行以下步骤：</a:t>
            </a:r>
            <a:endParaRPr lang="en-US" altLang="zh-CN" sz="2800" dirty="0">
              <a:latin typeface="Gill Sans MT" pitchFamily="34" charset="0"/>
              <a:ea typeface="华文新魏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根据当前加权训练集，选择最佳弱分类器</a:t>
            </a: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提升被当前弱分类器错分的训练样本的权重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2800" dirty="0">
              <a:latin typeface="Gill Sans MT" pitchFamily="34" charset="0"/>
              <a:ea typeface="华文新魏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按照各弱分类器分类精度对其加权，然后将各个弱分类器形成线性组合，得到最终分类器。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目标识别的应用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1536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333500"/>
            <a:ext cx="7658100" cy="4191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ea typeface="宋体" panose="02010600030101010101" pitchFamily="2" charset="-122"/>
              </a:rPr>
              <a:t>算法中的</a:t>
            </a:r>
            <a:r>
              <a:rPr lang="en-US" altLang="zh-CN" dirty="0">
                <a:ea typeface="宋体" panose="02010600030101010101" pitchFamily="2" charset="-122"/>
              </a:rPr>
              <a:t>AdaBoost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88" y="1700213"/>
            <a:ext cx="8569325" cy="40941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每一次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boosting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迭代如下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评价每一个样本上的每一种矩形特征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为每一种矩形特征选择最佳分类阈值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选择最优的矩形特征及其阈值组合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改变样本权重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计算复杂度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O(MNT)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：特征数，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：样本数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T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：阈值数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506413"/>
            <a:ext cx="8207375" cy="5946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 vert="horz" wrap="square" lIns="91440" tIns="45720" rIns="91440" bIns="45720" anchor="b" anchorCtr="0">
            <a:normAutofit/>
          </a:bodyPr>
          <a:lstStyle/>
          <a:p>
            <a:pPr eaLnBrk="1" hangingPunct="1"/>
            <a:r>
              <a:rPr lang="zh-CN" altLang="en-US" sz="4000" b="1" dirty="0">
                <a:ea typeface="宋体" panose="02010600030101010101" pitchFamily="2" charset="-122"/>
              </a:rPr>
              <a:t>级联分类器</a:t>
            </a:r>
            <a:r>
              <a:rPr lang="zh-CN" altLang="en-US" sz="4000" dirty="0">
                <a:ea typeface="宋体" panose="02010600030101010101" pitchFamily="2" charset="-122"/>
              </a:rPr>
              <a:t>（</a:t>
            </a:r>
            <a:r>
              <a:rPr lang="en-US" altLang="zh-CN" sz="4000" b="1" dirty="0">
                <a:ea typeface="宋体" panose="02010600030101010101" pitchFamily="2" charset="-122"/>
              </a:rPr>
              <a:t>Cascading Classifiers</a:t>
            </a:r>
            <a:r>
              <a:rPr lang="zh-CN" altLang="en-US" sz="4000" b="1" dirty="0">
                <a:ea typeface="宋体" panose="02010600030101010101" pitchFamily="2" charset="-122"/>
              </a:rPr>
              <a:t>）</a:t>
            </a:r>
            <a:endParaRPr lang="zh-CN" altLang="en-US" sz="4000" dirty="0">
              <a:ea typeface="宋体" panose="02010600030101010101" pitchFamily="2" charset="-122"/>
            </a:endParaRPr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3" y="1466850"/>
            <a:ext cx="8796337" cy="467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628650" y="6985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训练级联分类器</a:t>
            </a:r>
          </a:p>
        </p:txBody>
      </p:sp>
      <p:pic>
        <p:nvPicPr>
          <p:cNvPr id="4505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1395413"/>
            <a:ext cx="7959725" cy="4481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628650" y="-121445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ea typeface="宋体" panose="02010600030101010101" pitchFamily="2" charset="-122"/>
              </a:rPr>
              <a:t>检测算法</a:t>
            </a:r>
            <a:r>
              <a:rPr lang="en-US" altLang="zh-CN" b="1" dirty="0">
                <a:ea typeface="宋体" panose="02010600030101010101" pitchFamily="2" charset="-122"/>
              </a:rPr>
              <a:t>-</a:t>
            </a:r>
            <a:r>
              <a:rPr lang="zh-CN" altLang="en-US" b="1" dirty="0">
                <a:ea typeface="宋体" panose="02010600030101010101" pitchFamily="2" charset="-122"/>
              </a:rPr>
              <a:t>总体流程</a:t>
            </a:r>
          </a:p>
        </p:txBody>
      </p:sp>
      <p:pic>
        <p:nvPicPr>
          <p:cNvPr id="4608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1341438"/>
            <a:ext cx="7561262" cy="3748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4" name="矩形 3"/>
          <p:cNvSpPr/>
          <p:nvPr/>
        </p:nvSpPr>
        <p:spPr>
          <a:xfrm>
            <a:off x="539750" y="5084763"/>
            <a:ext cx="8604250" cy="12319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用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5K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正样本，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350M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反样本学习</a:t>
            </a:r>
          </a:p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得到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38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层（共使用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6060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个特征）级联分类获得实时性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ea typeface="宋体" panose="02010600030101010101" pitchFamily="2" charset="-122"/>
              </a:rPr>
              <a:t>人脸检测结果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710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222375"/>
            <a:ext cx="7129463" cy="5086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628650" y="-113507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ea typeface="宋体" panose="02010600030101010101" pitchFamily="2" charset="-122"/>
              </a:rPr>
              <a:t>人脸检测结果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813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3" y="1133475"/>
            <a:ext cx="7413625" cy="517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Viola-Jones</a:t>
            </a:r>
            <a:r>
              <a:rPr lang="zh-CN" altLang="en-US" b="1" dirty="0">
                <a:ea typeface="宋体" panose="02010600030101010101" pitchFamily="2" charset="-122"/>
              </a:rPr>
              <a:t>人脸检测结果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91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633538"/>
            <a:ext cx="7826375" cy="3956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8" y="1314450"/>
            <a:ext cx="7545387" cy="4491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标题 1"/>
          <p:cNvSpPr>
            <a:spLocks noGrp="1"/>
          </p:cNvSpPr>
          <p:nvPr>
            <p:ph type="title"/>
          </p:nvPr>
        </p:nvSpPr>
        <p:spPr>
          <a:xfrm>
            <a:off x="579438" y="-40482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2. </a:t>
            </a:r>
            <a:r>
              <a:rPr lang="zh-CN" altLang="en-US" b="1" dirty="0">
                <a:ea typeface="宋体" panose="02010600030101010101" pitchFamily="2" charset="-122"/>
              </a:rPr>
              <a:t>人脸识别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dirty="0">
                <a:ea typeface="宋体" panose="02010600030101010101" pitchFamily="2" charset="-122"/>
              </a:rPr>
              <a:t>face recogntion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50180" name="矩形 3"/>
          <p:cNvSpPr/>
          <p:nvPr/>
        </p:nvSpPr>
        <p:spPr>
          <a:xfrm>
            <a:off x="3924300" y="5589588"/>
            <a:ext cx="4572000" cy="64611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Gill Sans MT" pitchFamily="34" charset="0"/>
                <a:ea typeface="华文新魏" pitchFamily="2" charset="-122"/>
              </a:rPr>
              <a:t>Zhao et al., Face Recogniton: a literature survey. ACM Computing survey, 2003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图像 </a:t>
            </a:r>
            <a:r>
              <a:rPr lang="en-US" altLang="zh-CN" b="1" dirty="0">
                <a:ea typeface="宋体" panose="02010600030101010101" pitchFamily="2" charset="-122"/>
              </a:rPr>
              <a:t>= </a:t>
            </a:r>
            <a:r>
              <a:rPr lang="zh-CN" altLang="en-US" b="1" dirty="0">
                <a:ea typeface="宋体" panose="02010600030101010101" pitchFamily="2" charset="-122"/>
              </a:rPr>
              <a:t>像素的集合</a:t>
            </a:r>
          </a:p>
        </p:txBody>
      </p:sp>
      <p:pic>
        <p:nvPicPr>
          <p:cNvPr id="522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2014538"/>
            <a:ext cx="6162675" cy="282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8" name="矩形 3"/>
          <p:cNvSpPr/>
          <p:nvPr/>
        </p:nvSpPr>
        <p:spPr>
          <a:xfrm>
            <a:off x="1258888" y="4941888"/>
            <a:ext cx="6985000" cy="800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将由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n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个像素构成的图像视为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n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维空间中的点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人脸检测与识别</a:t>
            </a:r>
          </a:p>
        </p:txBody>
      </p:sp>
      <p:pic>
        <p:nvPicPr>
          <p:cNvPr id="163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714500"/>
            <a:ext cx="8323263" cy="3659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最近邻分类器</a:t>
            </a:r>
          </a:p>
        </p:txBody>
      </p:sp>
      <p:pic>
        <p:nvPicPr>
          <p:cNvPr id="5325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700213"/>
            <a:ext cx="4895850" cy="3838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063" y="2565400"/>
            <a:ext cx="3181350" cy="704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674384" y="15875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Eigenfaces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4275" name="矩形 2"/>
          <p:cNvSpPr/>
          <p:nvPr/>
        </p:nvSpPr>
        <p:spPr>
          <a:xfrm>
            <a:off x="684213" y="1341438"/>
            <a:ext cx="7704137" cy="1230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使用主成分分析技术（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Principle Component Analysis, PCA)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减少维数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  <p:pic>
        <p:nvPicPr>
          <p:cNvPr id="5427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13" y="2781300"/>
            <a:ext cx="4229100" cy="283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388937" y="-5715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主成分分析</a:t>
            </a:r>
            <a:r>
              <a:rPr lang="en-US" altLang="zh-CN" b="1" dirty="0">
                <a:ea typeface="宋体" panose="02010600030101010101" pitchFamily="2" charset="-122"/>
              </a:rPr>
              <a:t>(PCA, K-L</a:t>
            </a:r>
            <a:r>
              <a:rPr lang="zh-CN" altLang="en-US" b="1" dirty="0">
                <a:ea typeface="宋体" panose="02010600030101010101" pitchFamily="2" charset="-122"/>
              </a:rPr>
              <a:t>变换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  <a:endParaRPr lang="zh-CN" altLang="en-US" b="1" dirty="0">
              <a:ea typeface="宋体" panose="02010600030101010101" pitchFamily="2" charset="-122"/>
            </a:endParaRPr>
          </a:p>
        </p:txBody>
      </p:sp>
      <p:sp>
        <p:nvSpPr>
          <p:cNvPr id="55299" name="矩形 2"/>
          <p:cNvSpPr/>
          <p:nvPr/>
        </p:nvSpPr>
        <p:spPr>
          <a:xfrm>
            <a:off x="539750" y="1268413"/>
            <a:ext cx="6462713" cy="1385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降低特征向量的维数</a:t>
            </a:r>
          </a:p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获得最主要特征分量，减少相关性；</a:t>
            </a:r>
          </a:p>
          <a:p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避免维数灾难</a:t>
            </a:r>
          </a:p>
        </p:txBody>
      </p:sp>
      <p:pic>
        <p:nvPicPr>
          <p:cNvPr id="5530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852738"/>
            <a:ext cx="5857875" cy="2609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573088" y="-85725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主成分分析</a:t>
            </a:r>
            <a:r>
              <a:rPr lang="en-US" altLang="zh-CN" b="1" dirty="0">
                <a:ea typeface="宋体" panose="02010600030101010101" pitchFamily="2" charset="-122"/>
              </a:rPr>
              <a:t>(PCA, K-L</a:t>
            </a:r>
            <a:r>
              <a:rPr lang="zh-CN" altLang="en-US" b="1" dirty="0">
                <a:ea typeface="宋体" panose="02010600030101010101" pitchFamily="2" charset="-122"/>
              </a:rPr>
              <a:t>变换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632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239838"/>
            <a:ext cx="7848600" cy="4997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501650" y="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主成分分析</a:t>
            </a:r>
            <a:r>
              <a:rPr lang="en-US" altLang="zh-CN" b="1" dirty="0">
                <a:ea typeface="宋体" panose="02010600030101010101" pitchFamily="2" charset="-122"/>
              </a:rPr>
              <a:t>(PCA, K-L</a:t>
            </a:r>
            <a:r>
              <a:rPr lang="zh-CN" altLang="en-US" b="1" dirty="0">
                <a:ea typeface="宋体" panose="02010600030101010101" pitchFamily="2" charset="-122"/>
              </a:rPr>
              <a:t>变换</a:t>
            </a:r>
            <a:r>
              <a:rPr lang="en-US" altLang="zh-CN" b="1" dirty="0">
                <a:ea typeface="宋体" panose="02010600030101010101" pitchFamily="2" charset="-122"/>
              </a:rPr>
              <a:t>)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734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90650"/>
            <a:ext cx="8102600" cy="4730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Eigenfaces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58371" name="矩形 2"/>
          <p:cNvSpPr/>
          <p:nvPr/>
        </p:nvSpPr>
        <p:spPr>
          <a:xfrm>
            <a:off x="468313" y="1484313"/>
            <a:ext cx="8351837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Gill Sans MT" pitchFamily="34" charset="0"/>
                <a:ea typeface="华文新魏" pitchFamily="2" charset="-122"/>
              </a:rPr>
              <a:t>学习</a:t>
            </a:r>
            <a:endParaRPr lang="en-US" altLang="zh-CN" sz="2800" dirty="0">
              <a:solidFill>
                <a:srgbClr val="FF0000"/>
              </a:solidFill>
              <a:latin typeface="Gill Sans MT" pitchFamily="34" charset="0"/>
              <a:ea typeface="华文新魏" pitchFamily="2" charset="-122"/>
            </a:endParaRP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1.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计算训练图像的均值和协方差矩阵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.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2.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计算协方差矩阵的特征值，取前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k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个最大特 征值对应的特征矢量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.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3.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将图像投影到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k-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维特征空间 （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Eigenspace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）。</a:t>
            </a:r>
          </a:p>
          <a:p>
            <a:endParaRPr lang="zh-CN" altLang="en-US" sz="2800" dirty="0">
              <a:latin typeface="Gill Sans MT" pitchFamily="34" charset="0"/>
              <a:ea typeface="华文新魏" pitchFamily="2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Gill Sans MT" pitchFamily="34" charset="0"/>
                <a:ea typeface="华文新魏" pitchFamily="2" charset="-122"/>
              </a:rPr>
              <a:t>识别</a:t>
            </a:r>
            <a:endParaRPr lang="en-US" altLang="zh-CN" sz="2800" dirty="0">
              <a:solidFill>
                <a:srgbClr val="FF0000"/>
              </a:solidFill>
              <a:latin typeface="Gill Sans MT" pitchFamily="34" charset="0"/>
              <a:ea typeface="华文新魏" pitchFamily="2" charset="-122"/>
            </a:endParaRP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1.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将测试图像投影到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Eigenspace.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2.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在特征图像上执行分类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.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>
          <a:xfrm>
            <a:off x="515916" y="-2382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Eigenfaces: </a:t>
            </a:r>
            <a:r>
              <a:rPr lang="zh-CN" altLang="en-US" b="1" dirty="0">
                <a:ea typeface="宋体" panose="02010600030101010101" pitchFamily="2" charset="-122"/>
              </a:rPr>
              <a:t>训练图像</a:t>
            </a:r>
          </a:p>
        </p:txBody>
      </p:sp>
      <p:pic>
        <p:nvPicPr>
          <p:cNvPr id="5939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357313"/>
            <a:ext cx="5162550" cy="4840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628650" y="134937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Eigenfaces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04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3" y="1460500"/>
            <a:ext cx="8143875" cy="43449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PCA</a:t>
            </a:r>
            <a:r>
              <a:rPr lang="zh-CN" altLang="en-US" b="1" dirty="0">
                <a:ea typeface="宋体" panose="02010600030101010101" pitchFamily="2" charset="-122"/>
              </a:rPr>
              <a:t>方法的不足</a:t>
            </a:r>
          </a:p>
        </p:txBody>
      </p:sp>
      <p:sp>
        <p:nvSpPr>
          <p:cNvPr id="61443" name="矩形 2"/>
          <p:cNvSpPr/>
          <p:nvPr/>
        </p:nvSpPr>
        <p:spPr>
          <a:xfrm>
            <a:off x="539750" y="1989138"/>
            <a:ext cx="8135938" cy="3232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Gill Sans MT" pitchFamily="34" charset="0"/>
                <a:ea typeface="华文新魏" pitchFamily="2" charset="-122"/>
              </a:rPr>
              <a:t>可能损失重要的细节信息</a:t>
            </a:r>
            <a:endParaRPr lang="en-US" altLang="zh-CN" sz="2800" dirty="0">
              <a:solidFill>
                <a:srgbClr val="FF0000"/>
              </a:solidFill>
              <a:latin typeface="Gill Sans MT" pitchFamily="34" charset="0"/>
              <a:ea typeface="华文新魏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方差最小的方向也可能是重要的</a:t>
            </a:r>
          </a:p>
          <a:p>
            <a:endParaRPr lang="zh-CN" altLang="en-US" sz="2800" dirty="0">
              <a:latin typeface="Gill Sans MT" pitchFamily="34" charset="0"/>
              <a:ea typeface="华文新魏" pitchFamily="2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Gill Sans MT" pitchFamily="34" charset="0"/>
                <a:ea typeface="华文新魏" pitchFamily="2" charset="-122"/>
              </a:rPr>
              <a:t>没有考虑判别任务</a:t>
            </a:r>
            <a:endParaRPr lang="en-US" altLang="zh-CN" sz="2800" dirty="0">
              <a:solidFill>
                <a:srgbClr val="FF0000"/>
              </a:solidFill>
              <a:latin typeface="Gill Sans MT" pitchFamily="34" charset="0"/>
              <a:ea typeface="华文新魏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希望得到最具判别能力的特征</a:t>
            </a:r>
          </a:p>
          <a:p>
            <a:pPr lvl="1" eaLnBrk="1" hangingPunct="1"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但判别能力最佳并不等同于方差最大</a:t>
            </a: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  <a:p>
            <a:endParaRPr lang="zh-CN" altLang="en-US" dirty="0">
              <a:latin typeface="Gill Sans MT" pitchFamily="34" charset="0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600075" y="58737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Fisherfaces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ea typeface="宋体" panose="02010600030101010101" pitchFamily="2" charset="-122"/>
              </a:rPr>
              <a:t>类特定的线性投影</a:t>
            </a:r>
          </a:p>
        </p:txBody>
      </p:sp>
      <p:pic>
        <p:nvPicPr>
          <p:cNvPr id="6246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384300"/>
            <a:ext cx="7829550" cy="4276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难点之一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如何鲁棒识别？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" y="1319213"/>
            <a:ext cx="8394700" cy="4702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539750" y="-36513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PCA &amp; Fisher</a:t>
            </a:r>
            <a:r>
              <a:rPr lang="zh-CN" altLang="en-US" b="1" dirty="0">
                <a:ea typeface="宋体" panose="02010600030101010101" pitchFamily="2" charset="-122"/>
              </a:rPr>
              <a:t>的线性判别函数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34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412875"/>
            <a:ext cx="3838575" cy="404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5" y="1557338"/>
            <a:ext cx="3105150" cy="3619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49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5300663"/>
            <a:ext cx="2562225" cy="1057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427714" y="-102395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b="1" dirty="0">
                <a:ea typeface="宋体" panose="02010600030101010101" pitchFamily="2" charset="-122"/>
              </a:rPr>
              <a:t>PCA &amp; Fisher</a:t>
            </a:r>
            <a:r>
              <a:rPr lang="zh-CN" altLang="en-US" b="1" dirty="0">
                <a:ea typeface="宋体" panose="02010600030101010101" pitchFamily="2" charset="-122"/>
              </a:rPr>
              <a:t>的线性判别函数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451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68413"/>
            <a:ext cx="3981450" cy="5029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5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263" y="1382713"/>
            <a:ext cx="3638550" cy="4133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Fisherfaces</a:t>
            </a:r>
            <a:r>
              <a:rPr lang="zh-CN" altLang="en-US" dirty="0">
                <a:ea typeface="宋体" panose="02010600030101010101" pitchFamily="2" charset="-122"/>
              </a:rPr>
              <a:t>示例（</a:t>
            </a:r>
            <a:r>
              <a:rPr lang="en-US" altLang="zh-CN" dirty="0">
                <a:ea typeface="宋体" panose="02010600030101010101" pitchFamily="2" charset="-122"/>
              </a:rPr>
              <a:t>ORL Database</a:t>
            </a:r>
            <a:r>
              <a:rPr lang="zh-CN" altLang="en-US" dirty="0"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6553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419225"/>
            <a:ext cx="7629525" cy="4386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ea typeface="宋体" panose="02010600030101010101" pitchFamily="2" charset="-122"/>
              </a:rPr>
              <a:t>基于</a:t>
            </a:r>
            <a:r>
              <a:rPr lang="en-US" altLang="zh-CN" dirty="0">
                <a:ea typeface="宋体" panose="02010600030101010101" pitchFamily="2" charset="-122"/>
              </a:rPr>
              <a:t>eigenfaces/fisherfaces</a:t>
            </a:r>
            <a:r>
              <a:rPr lang="zh-CN" altLang="en-US" b="1" dirty="0">
                <a:ea typeface="宋体" panose="02010600030101010101" pitchFamily="2" charset="-122"/>
              </a:rPr>
              <a:t>的识别</a:t>
            </a:r>
          </a:p>
        </p:txBody>
      </p:sp>
      <p:sp>
        <p:nvSpPr>
          <p:cNvPr id="66563" name="矩形 2"/>
          <p:cNvSpPr/>
          <p:nvPr/>
        </p:nvSpPr>
        <p:spPr>
          <a:xfrm>
            <a:off x="539750" y="1557338"/>
            <a:ext cx="7848600" cy="39703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Gill Sans MT" pitchFamily="34" charset="0"/>
                <a:ea typeface="华文新魏" pitchFamily="2" charset="-122"/>
              </a:rPr>
              <a:t>训练：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-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根据训练图像，利用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PCA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或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Fisher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方法确定投 影矩阵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-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将每个训练图像投影到子空间（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eigenspace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或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fisherspace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）。</a:t>
            </a:r>
          </a:p>
          <a:p>
            <a:r>
              <a:rPr lang="zh-CN" altLang="en-US" sz="2800" dirty="0">
                <a:solidFill>
                  <a:srgbClr val="FF0000"/>
                </a:solidFill>
                <a:latin typeface="Gill Sans MT" pitchFamily="34" charset="0"/>
                <a:ea typeface="华文新魏" pitchFamily="2" charset="-122"/>
              </a:rPr>
              <a:t>识别：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-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将测试图像投影到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eigenspace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或</a:t>
            </a:r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fisherspace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。</a:t>
            </a:r>
          </a:p>
          <a:p>
            <a:r>
              <a:rPr lang="en-US" altLang="zh-CN" sz="2800" dirty="0">
                <a:latin typeface="Gill Sans MT" pitchFamily="34" charset="0"/>
                <a:ea typeface="华文新魏" pitchFamily="2" charset="-122"/>
              </a:rPr>
              <a:t>- </a:t>
            </a:r>
            <a:r>
              <a:rPr lang="zh-CN" altLang="en-US" sz="2800" dirty="0">
                <a:latin typeface="Gill Sans MT" pitchFamily="34" charset="0"/>
                <a:ea typeface="华文新魏" pitchFamily="2" charset="-122"/>
              </a:rPr>
              <a:t>子空间中距离测试图像最近的训练图像对应的类别为识别结果。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1" y="600012"/>
            <a:ext cx="3481898" cy="31873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907746" y="4313863"/>
            <a:ext cx="5475649" cy="44305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3760">
                <a:latin typeface="Calibri" panose="020F0502020204030204"/>
              </a:rPr>
              <a:t>Part 1: Bag-of-words models</a:t>
            </a:r>
          </a:p>
        </p:txBody>
      </p:sp>
      <p:sp>
        <p:nvSpPr>
          <p:cNvPr id="4" name="矩形 3"/>
          <p:cNvSpPr/>
          <p:nvPr/>
        </p:nvSpPr>
        <p:spPr>
          <a:xfrm>
            <a:off x="3481898" y="5379803"/>
            <a:ext cx="4349766" cy="34662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1195">
                <a:latin typeface="Calibri" panose="020F0502020204030204"/>
              </a:rPr>
              <a:t>This segment is based on the tutorial </a:t>
            </a:r>
            <a:r>
              <a:rPr lang="en-US" sz="1195" i="1">
                <a:latin typeface="Calibri" panose="020F0502020204030204"/>
              </a:rPr>
              <a:t>“</a:t>
            </a:r>
            <a:r>
              <a:rPr lang="en-US" sz="1025" b="1" i="1">
                <a:solidFill>
                  <a:srgbClr val="1F497C"/>
                </a:solidFill>
                <a:latin typeface="Calibri" panose="020F0502020204030204"/>
              </a:rPr>
              <a:t>Recognizing and Learning</a:t>
            </a:r>
          </a:p>
          <a:p>
            <a:pPr indent="0">
              <a:lnSpc>
                <a:spcPct val="96000"/>
              </a:lnSpc>
            </a:pPr>
            <a:r>
              <a:rPr lang="en-US" sz="1025" b="1" i="1">
                <a:solidFill>
                  <a:srgbClr val="1F497C"/>
                </a:solidFill>
                <a:latin typeface="Calibri" panose="020F0502020204030204"/>
              </a:rPr>
              <a:t>Object Categories</a:t>
            </a:r>
            <a:r>
              <a:rPr lang="en-US" sz="1110" b="1" i="1">
                <a:solidFill>
                  <a:srgbClr val="1F497C"/>
                </a:solidFill>
                <a:latin typeface="宋体" panose="02010600030101010101" pitchFamily="2" charset="-122"/>
              </a:rPr>
              <a:t>：</a:t>
            </a:r>
            <a:r>
              <a:rPr lang="en-US" sz="1025" b="1" i="1">
                <a:solidFill>
                  <a:srgbClr val="1F497C"/>
                </a:solidFill>
                <a:latin typeface="Calibri" panose="020F0502020204030204"/>
              </a:rPr>
              <a:t> Year 2007</a:t>
            </a:r>
            <a:r>
              <a:rPr lang="en-US" sz="1025" b="1" i="1">
                <a:latin typeface="Calibri" panose="020F0502020204030204"/>
              </a:rPr>
              <a:t>"</a:t>
            </a:r>
            <a:r>
              <a:rPr lang="en-US" sz="1195" i="1">
                <a:latin typeface="Calibri" panose="020F0502020204030204"/>
              </a:rPr>
              <a:t>,</a:t>
            </a:r>
            <a:r>
              <a:rPr lang="en-US" sz="1195">
                <a:latin typeface="Calibri" panose="020F0502020204030204"/>
              </a:rPr>
              <a:t> by Prof L. Fei-Fei, A. Torralba, and R. Fergus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1096" y="751172"/>
            <a:ext cx="6869972" cy="4579113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2630805" indent="0">
              <a:spcAft>
                <a:spcPts val="1540"/>
              </a:spcAft>
            </a:pPr>
            <a:r>
              <a:rPr lang="en-US" sz="3080" b="1">
                <a:latin typeface="Calibri" panose="020F0502020204030204"/>
              </a:rPr>
              <a:t>Related works</a:t>
            </a:r>
          </a:p>
          <a:p>
            <a:pPr marL="294005" indent="-330200">
              <a:lnSpc>
                <a:spcPct val="78000"/>
              </a:lnSpc>
            </a:pPr>
            <a:r>
              <a:rPr lang="en-US" sz="2395">
                <a:latin typeface="Arial" panose="020B0604020202020204"/>
              </a:rPr>
              <a:t>• </a:t>
            </a:r>
            <a:r>
              <a:rPr lang="en-US" sz="2395">
                <a:latin typeface="Calibri" panose="020F0502020204030204"/>
              </a:rPr>
              <a:t>Early “bag of words" models: mostly texture recognition</a:t>
            </a:r>
          </a:p>
          <a:p>
            <a:pPr marL="700405" indent="-279400" algn="just">
              <a:lnSpc>
                <a:spcPts val="1930"/>
              </a:lnSpc>
            </a:pPr>
            <a:r>
              <a:rPr lang="zh-TW" sz="205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TW" sz="1710">
                <a:latin typeface="Arial" panose="020B0604020202020204"/>
                <a:ea typeface="Arial" panose="020B0604020202020204"/>
              </a:rPr>
              <a:t> </a:t>
            </a:r>
            <a:r>
              <a:rPr lang="en-US" sz="1710">
                <a:latin typeface="Calibri" panose="020F0502020204030204"/>
              </a:rPr>
              <a:t>Cula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Dana, 2001; Leung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Malik 2001; Mori, Belongie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Malik, 2001; Schmid 2001; Varma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Zisserman, 2002, 2003; Lazebnik, Schmid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Ponce, 2003;</a:t>
            </a:r>
          </a:p>
          <a:p>
            <a:pPr marL="294005" indent="-330200">
              <a:lnSpc>
                <a:spcPct val="78000"/>
              </a:lnSpc>
            </a:pPr>
            <a:r>
              <a:rPr lang="en-US" sz="2395">
                <a:latin typeface="Arial" panose="020B0604020202020204"/>
              </a:rPr>
              <a:t>• </a:t>
            </a:r>
            <a:r>
              <a:rPr lang="en-US" sz="2395">
                <a:latin typeface="Calibri" panose="020F0502020204030204"/>
              </a:rPr>
              <a:t>Hierarchical Bayesian models for documents (pLSA, LDA, etc.)</a:t>
            </a:r>
          </a:p>
          <a:p>
            <a:pPr indent="457200" algn="just">
              <a:lnSpc>
                <a:spcPts val="1930"/>
              </a:lnSpc>
            </a:pPr>
            <a:r>
              <a:rPr lang="zh-TW" sz="205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TW" sz="1710">
                <a:latin typeface="Arial" panose="020B0604020202020204"/>
                <a:ea typeface="Arial" panose="020B0604020202020204"/>
              </a:rPr>
              <a:t> </a:t>
            </a:r>
            <a:r>
              <a:rPr lang="en-US" sz="1710">
                <a:latin typeface="Calibri" panose="020F0502020204030204"/>
              </a:rPr>
              <a:t>Hoffman 1999; Blei, Ng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Jordan, 2004; Teh, Jordan, Beal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Blei, 2004</a:t>
            </a:r>
          </a:p>
          <a:p>
            <a:pPr indent="0" algn="just">
              <a:lnSpc>
                <a:spcPct val="78000"/>
              </a:lnSpc>
            </a:pPr>
            <a:r>
              <a:rPr lang="en-US" sz="2395">
                <a:latin typeface="Arial" panose="020B0604020202020204"/>
              </a:rPr>
              <a:t>• </a:t>
            </a:r>
            <a:r>
              <a:rPr lang="en-US" sz="2395">
                <a:latin typeface="Calibri" panose="020F0502020204030204"/>
              </a:rPr>
              <a:t>Object categorization</a:t>
            </a:r>
          </a:p>
          <a:p>
            <a:pPr marL="700405" indent="-279400">
              <a:lnSpc>
                <a:spcPts val="2210"/>
              </a:lnSpc>
            </a:pPr>
            <a:r>
              <a:rPr lang="zh-TW" sz="205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TW" sz="1710">
                <a:latin typeface="Arial" panose="020B0604020202020204"/>
                <a:ea typeface="Arial" panose="020B0604020202020204"/>
              </a:rPr>
              <a:t> </a:t>
            </a:r>
            <a:r>
              <a:rPr lang="en-US" sz="1710">
                <a:latin typeface="Calibri" panose="020F0502020204030204"/>
              </a:rPr>
              <a:t>Csurka, Bray, Dance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Fan, 2004; Sivic, Russell, Efros, Freeman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Zisserman, 2005; Sudderth, Torralba, Freeman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Willsky, 2005;</a:t>
            </a:r>
          </a:p>
          <a:p>
            <a:pPr indent="0">
              <a:lnSpc>
                <a:spcPct val="78000"/>
              </a:lnSpc>
            </a:pPr>
            <a:r>
              <a:rPr lang="en-US" sz="2395">
                <a:latin typeface="Arial" panose="020B0604020202020204"/>
              </a:rPr>
              <a:t>• </a:t>
            </a:r>
            <a:r>
              <a:rPr lang="en-US" sz="2395">
                <a:latin typeface="Calibri" panose="020F0502020204030204"/>
              </a:rPr>
              <a:t>Natural scene categorization</a:t>
            </a:r>
          </a:p>
          <a:p>
            <a:pPr marL="700405" indent="-279400">
              <a:lnSpc>
                <a:spcPts val="1920"/>
              </a:lnSpc>
            </a:pPr>
            <a:r>
              <a:rPr lang="zh-TW" sz="2050">
                <a:latin typeface="宋体" panose="02010600030101010101" pitchFamily="2" charset="-122"/>
                <a:ea typeface="宋体" panose="02010600030101010101" pitchFamily="2" charset="-122"/>
              </a:rPr>
              <a:t>一</a:t>
            </a:r>
            <a:r>
              <a:rPr lang="zh-TW" sz="1710">
                <a:latin typeface="Arial" panose="020B0604020202020204"/>
                <a:ea typeface="Arial" panose="020B0604020202020204"/>
              </a:rPr>
              <a:t> </a:t>
            </a:r>
            <a:r>
              <a:rPr lang="en-US" sz="1710">
                <a:latin typeface="Calibri" panose="020F0502020204030204"/>
              </a:rPr>
              <a:t>Vogel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Schiele, 2004; Fei-Fei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Perona, 2005; Bosch, Zisserman </a:t>
            </a:r>
            <a:r>
              <a:rPr lang="zh-TW" sz="171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>
                <a:latin typeface="Calibri" panose="020F0502020204030204"/>
              </a:rPr>
              <a:t>Munoz, 2006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73" y="2249744"/>
            <a:ext cx="2663548" cy="33020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097" y="1783232"/>
            <a:ext cx="3098785" cy="40265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80042" y="964882"/>
            <a:ext cx="1495965" cy="47693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3760" b="1">
                <a:latin typeface="Arial" panose="020B0604020202020204"/>
              </a:rPr>
              <a:t>Object</a:t>
            </a:r>
          </a:p>
        </p:txBody>
      </p:sp>
      <p:sp>
        <p:nvSpPr>
          <p:cNvPr id="5" name="矩形 4"/>
          <p:cNvSpPr/>
          <p:nvPr/>
        </p:nvSpPr>
        <p:spPr>
          <a:xfrm>
            <a:off x="4456621" y="964882"/>
            <a:ext cx="3534022" cy="47693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zh-TW" sz="1710" dirty="0">
                <a:solidFill>
                  <a:srgbClr val="2A0F0A"/>
                </a:solidFill>
                <a:latin typeface="Arial" panose="020B0604020202020204"/>
                <a:ea typeface="Arial" panose="020B0604020202020204"/>
              </a:rPr>
              <a:t> </a:t>
            </a:r>
            <a:r>
              <a:rPr lang="en-US" sz="3760" b="1" dirty="0">
                <a:latin typeface="Arial" panose="020B0604020202020204"/>
              </a:rPr>
              <a:t>Bag of ‘words'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" y="781050"/>
            <a:ext cx="7909560" cy="52959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0" y="2236713"/>
            <a:ext cx="1868653" cy="20615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00" y="2236713"/>
            <a:ext cx="2129274" cy="20615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622" y="2239319"/>
            <a:ext cx="2121456" cy="20563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38164" y="753779"/>
            <a:ext cx="3455836" cy="33359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3420" dirty="0">
                <a:latin typeface="Calibri" panose="020F0502020204030204"/>
              </a:rPr>
              <a:t>definition of “</a:t>
            </a:r>
            <a:r>
              <a:rPr lang="en-US" sz="3420" dirty="0" err="1">
                <a:latin typeface="Calibri" panose="020F0502020204030204"/>
              </a:rPr>
              <a:t>BoW</a:t>
            </a:r>
            <a:r>
              <a:rPr lang="zh-CN" altLang="en-US" sz="3080" dirty="0">
                <a:latin typeface="MingLiU"/>
              </a:rPr>
              <a:t>”</a:t>
            </a:r>
            <a:endParaRPr lang="en-US" sz="3080" dirty="0">
              <a:latin typeface="MingLiU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06390" y="1379269"/>
            <a:ext cx="2934594" cy="29450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395" dirty="0">
                <a:latin typeface="Calibri" panose="020F0502020204030204"/>
              </a:rPr>
              <a:t>Independent features</a:t>
            </a:r>
          </a:p>
        </p:txBody>
      </p:sp>
      <p:sp>
        <p:nvSpPr>
          <p:cNvPr id="7" name="矩形 6"/>
          <p:cNvSpPr/>
          <p:nvPr/>
        </p:nvSpPr>
        <p:spPr>
          <a:xfrm>
            <a:off x="1574151" y="2002154"/>
            <a:ext cx="346626" cy="1694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540">
                <a:latin typeface="Calibri" panose="020F0502020204030204"/>
              </a:rPr>
              <a:t>face</a:t>
            </a:r>
          </a:p>
        </p:txBody>
      </p:sp>
      <p:sp>
        <p:nvSpPr>
          <p:cNvPr id="8" name="矩形 7"/>
          <p:cNvSpPr/>
          <p:nvPr/>
        </p:nvSpPr>
        <p:spPr>
          <a:xfrm>
            <a:off x="4258549" y="1939605"/>
            <a:ext cx="330989" cy="16679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540">
                <a:latin typeface="Calibri" panose="020F0502020204030204"/>
              </a:rPr>
              <a:t>bike</a:t>
            </a:r>
          </a:p>
        </p:txBody>
      </p:sp>
      <p:sp>
        <p:nvSpPr>
          <p:cNvPr id="9" name="矩形 8"/>
          <p:cNvSpPr/>
          <p:nvPr/>
        </p:nvSpPr>
        <p:spPr>
          <a:xfrm>
            <a:off x="6851729" y="1939605"/>
            <a:ext cx="443056" cy="16679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1540">
                <a:latin typeface="Calibri" panose="020F0502020204030204"/>
              </a:rPr>
              <a:t>violin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43" y="2439997"/>
            <a:ext cx="7586680" cy="19103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995" y="4712613"/>
            <a:ext cx="4344554" cy="7401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8164" y="753779"/>
            <a:ext cx="3455836" cy="33359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3420" dirty="0">
                <a:latin typeface="Calibri" panose="020F0502020204030204"/>
              </a:rPr>
              <a:t>definition of “</a:t>
            </a:r>
            <a:r>
              <a:rPr lang="en-US" sz="3420" dirty="0" err="1">
                <a:latin typeface="Calibri" panose="020F0502020204030204"/>
              </a:rPr>
              <a:t>BoW</a:t>
            </a:r>
            <a:r>
              <a:rPr lang="zh-CN" altLang="en-US" sz="3080" dirty="0">
                <a:latin typeface="MingLiU"/>
              </a:rPr>
              <a:t>”</a:t>
            </a:r>
            <a:endParaRPr lang="en-US" sz="3080" dirty="0">
              <a:latin typeface="MingLiU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06390" y="1379269"/>
            <a:ext cx="3382862" cy="73234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zh-TW" sz="2395" dirty="0">
                <a:latin typeface="Arial" panose="020B0604020202020204"/>
                <a:ea typeface="Arial" panose="020B0604020202020204"/>
              </a:rPr>
              <a:t> </a:t>
            </a:r>
            <a:r>
              <a:rPr lang="en-US" sz="2395" dirty="0">
                <a:latin typeface="Calibri" panose="020F0502020204030204"/>
              </a:rPr>
              <a:t>Independent features</a:t>
            </a:r>
          </a:p>
          <a:p>
            <a:pPr indent="0"/>
            <a:r>
              <a:rPr lang="zh-TW" sz="2395" dirty="0">
                <a:latin typeface="Arial" panose="020B0604020202020204"/>
                <a:ea typeface="Arial" panose="020B0604020202020204"/>
              </a:rPr>
              <a:t> </a:t>
            </a:r>
            <a:r>
              <a:rPr lang="en-US" sz="2395" dirty="0">
                <a:latin typeface="Calibri" panose="020F0502020204030204"/>
              </a:rPr>
              <a:t>histogram representation</a:t>
            </a:r>
          </a:p>
        </p:txBody>
      </p:sp>
      <p:sp>
        <p:nvSpPr>
          <p:cNvPr id="6" name="矩形 5"/>
          <p:cNvSpPr/>
          <p:nvPr/>
        </p:nvSpPr>
        <p:spPr>
          <a:xfrm>
            <a:off x="3341163" y="5530963"/>
            <a:ext cx="1918171" cy="21631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1710">
                <a:latin typeface="Calibri" panose="020F0502020204030204"/>
              </a:rPr>
              <a:t>codewords dictionary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类内差异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intra-class variability</a:t>
            </a:r>
            <a:r>
              <a:rPr lang="zh-CN" altLang="en-US" b="1" dirty="0"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1843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19213"/>
            <a:ext cx="8208962" cy="47736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30" y="996383"/>
            <a:ext cx="7057166" cy="18900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17" y="2897783"/>
            <a:ext cx="6875864" cy="22322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02821" y="608850"/>
            <a:ext cx="2511027" cy="3512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735" b="1">
                <a:latin typeface="Arial" panose="020B0604020202020204"/>
              </a:rPr>
              <a:t>Representation</a:t>
            </a:r>
          </a:p>
        </p:txBody>
      </p:sp>
      <p:sp>
        <p:nvSpPr>
          <p:cNvPr id="6" name="矩形 5"/>
          <p:cNvSpPr/>
          <p:nvPr/>
        </p:nvSpPr>
        <p:spPr>
          <a:xfrm>
            <a:off x="5833380" y="608850"/>
            <a:ext cx="1874205" cy="3558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2735" b="1">
                <a:latin typeface="Arial" panose="020B0604020202020204"/>
              </a:rPr>
              <a:t>recognition</a:t>
            </a:r>
          </a:p>
        </p:txBody>
      </p:sp>
      <p:sp>
        <p:nvSpPr>
          <p:cNvPr id="7" name="矩形 6"/>
          <p:cNvSpPr/>
          <p:nvPr/>
        </p:nvSpPr>
        <p:spPr>
          <a:xfrm>
            <a:off x="1400555" y="5300030"/>
            <a:ext cx="3810272" cy="77053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190500">
              <a:spcAft>
                <a:spcPts val="280"/>
              </a:spcAft>
            </a:pPr>
            <a:r>
              <a:rPr lang="en-US" sz="2735" b="1" dirty="0">
                <a:solidFill>
                  <a:srgbClr val="FF0000"/>
                </a:solidFill>
                <a:latin typeface="Arial" panose="020B0604020202020204"/>
              </a:rPr>
              <a:t>category models  ______</a:t>
            </a:r>
          </a:p>
          <a:p>
            <a:pPr indent="0"/>
            <a:r>
              <a:rPr lang="en-US" sz="2735" b="1" dirty="0">
                <a:solidFill>
                  <a:srgbClr val="FF0000"/>
                </a:solidFill>
                <a:latin typeface="Arial" panose="020B0604020202020204"/>
              </a:rPr>
              <a:t>(and/or) classifiers</a:t>
            </a:r>
          </a:p>
        </p:txBody>
      </p:sp>
      <p:sp>
        <p:nvSpPr>
          <p:cNvPr id="8" name="矩形 7"/>
          <p:cNvSpPr/>
          <p:nvPr/>
        </p:nvSpPr>
        <p:spPr>
          <a:xfrm>
            <a:off x="6517793" y="5336290"/>
            <a:ext cx="1330301" cy="63682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5000"/>
              </a:lnSpc>
            </a:pPr>
            <a:r>
              <a:rPr lang="en-US" sz="2480" b="1">
                <a:solidFill>
                  <a:srgbClr val="0033CC"/>
                </a:solidFill>
                <a:latin typeface="Arial" panose="020B0604020202020204"/>
              </a:rPr>
              <a:t>category decision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73" y="2025610"/>
            <a:ext cx="2663548" cy="33020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422" y="2093371"/>
            <a:ext cx="2298678" cy="30753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39985" y="844996"/>
            <a:ext cx="5467831" cy="31795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650" b="1">
                <a:latin typeface="Calibri" panose="020F0502020204030204"/>
              </a:rPr>
              <a:t>l.Feature detection and representation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010" y="2711043"/>
            <a:ext cx="3924954" cy="30023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839985" y="842390"/>
            <a:ext cx="5467831" cy="31795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2650" b="1">
                <a:latin typeface="Calibri" panose="020F0502020204030204"/>
              </a:rPr>
              <a:t>l.Feature detection </a:t>
            </a:r>
            <a:r>
              <a:rPr lang="en-US" sz="2650" b="1">
                <a:solidFill>
                  <a:srgbClr val="B2B2B2"/>
                </a:solidFill>
                <a:latin typeface="Calibri" panose="020F0502020204030204"/>
              </a:rPr>
              <a:t>and representation</a:t>
            </a:r>
          </a:p>
        </p:txBody>
      </p:sp>
      <p:sp>
        <p:nvSpPr>
          <p:cNvPr id="4" name="矩形 3"/>
          <p:cNvSpPr/>
          <p:nvPr/>
        </p:nvSpPr>
        <p:spPr>
          <a:xfrm>
            <a:off x="870474" y="1900512"/>
            <a:ext cx="3096179" cy="2600999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2395" dirty="0">
                <a:latin typeface="Arial" panose="020B0604020202020204"/>
              </a:rPr>
              <a:t>• </a:t>
            </a:r>
            <a:r>
              <a:rPr lang="en-US" sz="2395" dirty="0">
                <a:latin typeface="Calibri" panose="020F0502020204030204"/>
              </a:rPr>
              <a:t>Regular grid</a:t>
            </a:r>
          </a:p>
          <a:p>
            <a:pPr indent="457200" algn="just"/>
            <a:r>
              <a:rPr lang="en-US" sz="2050" dirty="0">
                <a:latin typeface="Calibri" panose="020F0502020204030204"/>
              </a:rPr>
              <a:t>Vogel </a:t>
            </a:r>
            <a:r>
              <a:rPr lang="zh-TW" sz="2050" dirty="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2050" dirty="0">
                <a:latin typeface="Calibri" panose="020F0502020204030204"/>
              </a:rPr>
              <a:t>Schiele, 2003</a:t>
            </a:r>
          </a:p>
          <a:p>
            <a:pPr indent="457200" algn="just">
              <a:spcAft>
                <a:spcPts val="350"/>
              </a:spcAft>
            </a:pPr>
            <a:r>
              <a:rPr lang="en-US" sz="2050" dirty="0">
                <a:latin typeface="Calibri" panose="020F0502020204030204"/>
              </a:rPr>
              <a:t>Fei-Fei </a:t>
            </a:r>
            <a:r>
              <a:rPr lang="zh-TW" sz="2050" dirty="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2050" dirty="0" err="1">
                <a:latin typeface="Calibri" panose="020F0502020204030204"/>
              </a:rPr>
              <a:t>Perona</a:t>
            </a:r>
            <a:r>
              <a:rPr lang="en-US" sz="2050" dirty="0">
                <a:latin typeface="Calibri" panose="020F0502020204030204"/>
              </a:rPr>
              <a:t>, 2005</a:t>
            </a:r>
          </a:p>
          <a:p>
            <a:pPr indent="0"/>
            <a:r>
              <a:rPr lang="en-US" sz="2395" dirty="0">
                <a:latin typeface="Arial" panose="020B0604020202020204"/>
              </a:rPr>
              <a:t>• </a:t>
            </a:r>
            <a:r>
              <a:rPr lang="en-US" sz="2395" dirty="0">
                <a:latin typeface="Calibri" panose="020F0502020204030204"/>
              </a:rPr>
              <a:t>Interest point detector</a:t>
            </a:r>
          </a:p>
          <a:p>
            <a:pPr indent="457200"/>
            <a:r>
              <a:rPr lang="en-US" sz="2050" dirty="0" err="1">
                <a:latin typeface="Calibri" panose="020F0502020204030204"/>
              </a:rPr>
              <a:t>Csurka</a:t>
            </a:r>
            <a:r>
              <a:rPr lang="en-US" sz="2050" dirty="0">
                <a:latin typeface="Calibri" panose="020F0502020204030204"/>
              </a:rPr>
              <a:t>, et al. 2004</a:t>
            </a:r>
          </a:p>
          <a:p>
            <a:pPr indent="457200"/>
            <a:r>
              <a:rPr lang="en-US" sz="2050" dirty="0">
                <a:latin typeface="Calibri" panose="020F0502020204030204"/>
              </a:rPr>
              <a:t>Fei-Fei </a:t>
            </a:r>
            <a:r>
              <a:rPr lang="zh-TW" sz="2050" dirty="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2050" dirty="0" err="1">
                <a:latin typeface="Calibri" panose="020F0502020204030204"/>
              </a:rPr>
              <a:t>Perona</a:t>
            </a:r>
            <a:r>
              <a:rPr lang="en-US" sz="2050" dirty="0">
                <a:latin typeface="Calibri" panose="020F0502020204030204"/>
              </a:rPr>
              <a:t>, 2005</a:t>
            </a:r>
          </a:p>
          <a:p>
            <a:pPr indent="457200"/>
            <a:r>
              <a:rPr lang="en-US" sz="2050" dirty="0" err="1">
                <a:latin typeface="Calibri" panose="020F0502020204030204"/>
              </a:rPr>
              <a:t>Sivic</a:t>
            </a:r>
            <a:r>
              <a:rPr lang="en-US" sz="2050" dirty="0">
                <a:latin typeface="Calibri" panose="020F0502020204030204"/>
              </a:rPr>
              <a:t>, et al. 2005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59" y="1647709"/>
            <a:ext cx="1391717" cy="8861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117" y="1467880"/>
            <a:ext cx="4946589" cy="215273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39985" y="842390"/>
            <a:ext cx="5467831" cy="31795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2650" b="1">
                <a:latin typeface="Calibri" panose="020F0502020204030204"/>
              </a:rPr>
              <a:t>l.Feature               representation</a:t>
            </a:r>
          </a:p>
        </p:txBody>
      </p:sp>
      <p:sp>
        <p:nvSpPr>
          <p:cNvPr id="5" name="矩形 4"/>
          <p:cNvSpPr/>
          <p:nvPr/>
        </p:nvSpPr>
        <p:spPr>
          <a:xfrm>
            <a:off x="1232738" y="2651100"/>
            <a:ext cx="982542" cy="959086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spcAft>
                <a:spcPts val="630"/>
              </a:spcAft>
            </a:pPr>
            <a:r>
              <a:rPr lang="en-US" sz="1540" b="1">
                <a:solidFill>
                  <a:srgbClr val="0000CC"/>
                </a:solidFill>
                <a:latin typeface="Arial" panose="020B0604020202020204"/>
              </a:rPr>
              <a:t>Compute SIFT descriptor</a:t>
            </a:r>
          </a:p>
          <a:p>
            <a:pPr indent="165100" algn="just"/>
            <a:r>
              <a:rPr lang="en-US" sz="1195">
                <a:solidFill>
                  <a:srgbClr val="0000CC"/>
                </a:solidFill>
                <a:latin typeface="Arial" panose="020B0604020202020204"/>
              </a:rPr>
              <a:t>[Lowe'99]</a:t>
            </a:r>
          </a:p>
        </p:txBody>
      </p:sp>
      <p:sp>
        <p:nvSpPr>
          <p:cNvPr id="6" name="矩形 5"/>
          <p:cNvSpPr/>
          <p:nvPr/>
        </p:nvSpPr>
        <p:spPr>
          <a:xfrm>
            <a:off x="4857977" y="3727465"/>
            <a:ext cx="2311709" cy="1055515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r">
              <a:spcAft>
                <a:spcPts val="560"/>
              </a:spcAft>
            </a:pPr>
            <a:r>
              <a:rPr lang="en-US" sz="1710">
                <a:solidFill>
                  <a:srgbClr val="0000CC"/>
                </a:solidFill>
                <a:latin typeface="Arial" panose="020B0604020202020204"/>
              </a:rPr>
              <a:t>Detect patches</a:t>
            </a:r>
          </a:p>
          <a:p>
            <a:pPr indent="0">
              <a:lnSpc>
                <a:spcPct val="157000"/>
              </a:lnSpc>
            </a:pPr>
            <a:r>
              <a:rPr lang="en-US" sz="1195">
                <a:solidFill>
                  <a:srgbClr val="0000CC"/>
                </a:solidFill>
                <a:latin typeface="Arial" panose="020B0604020202020204"/>
              </a:rPr>
              <a:t>[Mikojaczyk and Schmid '02] [Mata, Chum, Urban </a:t>
            </a:r>
            <a:r>
              <a:rPr lang="zh-TW" sz="1195">
                <a:solidFill>
                  <a:srgbClr val="0000CC"/>
                </a:solidFill>
                <a:latin typeface="Arial" panose="020B0604020202020204"/>
                <a:ea typeface="Arial" panose="020B0604020202020204"/>
              </a:rPr>
              <a:t>&amp; </a:t>
            </a:r>
            <a:r>
              <a:rPr lang="en-US" sz="1195">
                <a:solidFill>
                  <a:srgbClr val="0000CC"/>
                </a:solidFill>
                <a:latin typeface="Arial" panose="020B0604020202020204"/>
              </a:rPr>
              <a:t>Pajdla, '02] [Sivic </a:t>
            </a:r>
            <a:r>
              <a:rPr lang="zh-TW" sz="1195">
                <a:solidFill>
                  <a:srgbClr val="0000CC"/>
                </a:solidFill>
                <a:latin typeface="Arial" panose="020B0604020202020204"/>
                <a:ea typeface="Arial" panose="020B0604020202020204"/>
              </a:rPr>
              <a:t>&amp; </a:t>
            </a:r>
            <a:r>
              <a:rPr lang="en-US" sz="1195">
                <a:solidFill>
                  <a:srgbClr val="0000CC"/>
                </a:solidFill>
                <a:latin typeface="Arial" panose="020B0604020202020204"/>
              </a:rPr>
              <a:t>Zisserman, '03]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65" y="1324539"/>
            <a:ext cx="6744874" cy="22960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79364" y="829359"/>
            <a:ext cx="5991679" cy="34662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905" b="1">
                <a:solidFill>
                  <a:srgbClr val="1F497C"/>
                </a:solidFill>
                <a:latin typeface="Calibri" panose="020F0502020204030204"/>
              </a:rPr>
              <a:t>l.Feature </a:t>
            </a:r>
            <a:r>
              <a:rPr lang="en-US" sz="2905" b="1">
                <a:solidFill>
                  <a:srgbClr val="B2B2B2"/>
                </a:solidFill>
                <a:latin typeface="Calibri" panose="020F0502020204030204"/>
              </a:rPr>
              <a:t>detection and </a:t>
            </a:r>
            <a:r>
              <a:rPr lang="en-US" sz="2905" b="1">
                <a:latin typeface="Calibri" panose="020F0502020204030204"/>
              </a:rPr>
              <a:t>representation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74" y="1647709"/>
            <a:ext cx="3666939" cy="42298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37093" y="839784"/>
            <a:ext cx="4863190" cy="3205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650" b="1">
                <a:latin typeface="Calibri" panose="020F0502020204030204"/>
              </a:rPr>
              <a:t>2. Codewords dictionary formation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1517"/>
          <a:stretch/>
        </p:blipFill>
        <p:spPr>
          <a:xfrm>
            <a:off x="656765" y="1288052"/>
            <a:ext cx="7823846" cy="45866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37093" y="839784"/>
            <a:ext cx="4863190" cy="32056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650" b="1">
                <a:latin typeface="Calibri" panose="020F0502020204030204"/>
              </a:rPr>
              <a:t>2. Codewords dictionary formation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1" y="1334964"/>
            <a:ext cx="3846767" cy="44983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843" y="1337570"/>
            <a:ext cx="3846767" cy="45217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98286" y="657349"/>
            <a:ext cx="5556442" cy="351838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ctr"/>
            <a:r>
              <a:rPr lang="en-US" sz="2905" b="1">
                <a:solidFill>
                  <a:srgbClr val="1F497C"/>
                </a:solidFill>
                <a:latin typeface="Calibri" panose="020F0502020204030204"/>
              </a:rPr>
              <a:t>Image patch examples of codewords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721" y="2969058"/>
            <a:ext cx="1931202" cy="26791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06782" y="1043068"/>
            <a:ext cx="5113386" cy="359657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3760">
                <a:latin typeface="Calibri" panose="020F0502020204030204"/>
              </a:rPr>
              <a:t>Visual vocabularies: Issues</a:t>
            </a:r>
          </a:p>
        </p:txBody>
      </p:sp>
      <p:sp>
        <p:nvSpPr>
          <p:cNvPr id="4" name="矩形 3"/>
          <p:cNvSpPr/>
          <p:nvPr/>
        </p:nvSpPr>
        <p:spPr>
          <a:xfrm>
            <a:off x="1131096" y="1955242"/>
            <a:ext cx="5572079" cy="88611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/>
            <a:r>
              <a:rPr lang="en-US" sz="2050" dirty="0">
                <a:latin typeface="Arial" panose="020B0604020202020204"/>
              </a:rPr>
              <a:t>• </a:t>
            </a:r>
            <a:r>
              <a:rPr lang="en-US" sz="2050" dirty="0">
                <a:latin typeface="Calibri" panose="020F0502020204030204"/>
              </a:rPr>
              <a:t>How to choose vocabulary size?</a:t>
            </a:r>
          </a:p>
          <a:p>
            <a:pPr indent="457200"/>
            <a:r>
              <a:rPr lang="en-US" sz="1710" dirty="0">
                <a:latin typeface="Calibri" panose="020F0502020204030204"/>
              </a:rPr>
              <a:t>Too small: visual words not representative of all patches</a:t>
            </a:r>
          </a:p>
          <a:p>
            <a:pPr indent="457200"/>
            <a:r>
              <a:rPr lang="en-US" sz="1710" dirty="0">
                <a:latin typeface="Calibri" panose="020F0502020204030204"/>
              </a:rPr>
              <a:t>Too large: quantization artifacts, overfitting</a:t>
            </a:r>
          </a:p>
        </p:txBody>
      </p:sp>
      <p:sp>
        <p:nvSpPr>
          <p:cNvPr id="5" name="矩形 4"/>
          <p:cNvSpPr/>
          <p:nvPr/>
        </p:nvSpPr>
        <p:spPr>
          <a:xfrm>
            <a:off x="1131096" y="3266166"/>
            <a:ext cx="4392882" cy="833988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spcAft>
                <a:spcPts val="280"/>
              </a:spcAft>
            </a:pPr>
            <a:r>
              <a:rPr lang="en-US" sz="2050" dirty="0">
                <a:latin typeface="Arial" panose="020B0604020202020204"/>
              </a:rPr>
              <a:t>• </a:t>
            </a:r>
            <a:r>
              <a:rPr lang="en-US" sz="2050" dirty="0">
                <a:latin typeface="Calibri" panose="020F0502020204030204"/>
              </a:rPr>
              <a:t>Computational efficiency</a:t>
            </a:r>
          </a:p>
          <a:p>
            <a:pPr marL="700405" indent="-279400">
              <a:lnSpc>
                <a:spcPts val="2400"/>
              </a:lnSpc>
            </a:pPr>
            <a:r>
              <a:rPr lang="en-US" sz="1710" dirty="0">
                <a:latin typeface="Calibri" panose="020F0502020204030204"/>
              </a:rPr>
              <a:t>Vocabulary trees (</a:t>
            </a:r>
            <a:r>
              <a:rPr lang="en-US" sz="1710" dirty="0" err="1">
                <a:latin typeface="Calibri" panose="020F0502020204030204"/>
              </a:rPr>
              <a:t>Nister</a:t>
            </a:r>
            <a:r>
              <a:rPr lang="en-US" sz="1710" dirty="0">
                <a:latin typeface="Calibri" panose="020F0502020204030204"/>
              </a:rPr>
              <a:t> </a:t>
            </a:r>
            <a:r>
              <a:rPr lang="zh-TW" sz="1710" dirty="0">
                <a:latin typeface="Calibri" panose="020F0502020204030204"/>
                <a:ea typeface="Calibri" panose="020F0502020204030204"/>
              </a:rPr>
              <a:t>&amp; </a:t>
            </a:r>
            <a:r>
              <a:rPr lang="en-US" sz="1710" dirty="0" err="1">
                <a:latin typeface="Calibri" panose="020F0502020204030204"/>
              </a:rPr>
              <a:t>Stewenius</a:t>
            </a:r>
            <a:r>
              <a:rPr lang="en-US" sz="1710" dirty="0">
                <a:latin typeface="Calibri" panose="020F0502020204030204"/>
              </a:rPr>
              <a:t>, 2006)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95" y="1163109"/>
            <a:ext cx="7462815" cy="43821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35340" y="830700"/>
            <a:ext cx="4550725" cy="34645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905" b="1">
                <a:solidFill>
                  <a:srgbClr val="1F497C"/>
                </a:solidFill>
                <a:latin typeface="Calibri" panose="020F0502020204030204"/>
              </a:rPr>
              <a:t>3. Bag of word representation</a:t>
            </a:r>
          </a:p>
        </p:txBody>
      </p:sp>
      <p:sp>
        <p:nvSpPr>
          <p:cNvPr id="4" name="矩形 3"/>
          <p:cNvSpPr/>
          <p:nvPr/>
        </p:nvSpPr>
        <p:spPr>
          <a:xfrm>
            <a:off x="1004249" y="5599130"/>
            <a:ext cx="2024886" cy="19429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540">
                <a:latin typeface="Arial" panose="020B0604020202020204"/>
              </a:rPr>
              <a:t>• </a:t>
            </a:r>
            <a:r>
              <a:rPr lang="en-US" sz="1540">
                <a:latin typeface="Calibri" panose="020F0502020204030204"/>
              </a:rPr>
              <a:t>K-D tree search strategy</a:t>
            </a:r>
          </a:p>
        </p:txBody>
      </p:sp>
      <p:sp>
        <p:nvSpPr>
          <p:cNvPr id="5" name="矩形 4"/>
          <p:cNvSpPr/>
          <p:nvPr/>
        </p:nvSpPr>
        <p:spPr>
          <a:xfrm>
            <a:off x="5732884" y="5657653"/>
            <a:ext cx="1790794" cy="19429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540" b="1">
                <a:solidFill>
                  <a:srgbClr val="1F497C"/>
                </a:solidFill>
                <a:latin typeface="Calibri" panose="020F0502020204030204"/>
              </a:rPr>
              <a:t>Codewords dictionary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类间相似性</a:t>
            </a:r>
            <a:r>
              <a:rPr lang="zh-CN" altLang="en-US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inter-class similarity</a:t>
            </a:r>
            <a:r>
              <a:rPr lang="zh-CN" altLang="en-US" b="1" dirty="0">
                <a:ea typeface="宋体" panose="02010600030101010101" pitchFamily="2" charset="-122"/>
              </a:rPr>
              <a:t>）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1946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5" y="1700213"/>
            <a:ext cx="7756525" cy="4676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135" y="1163109"/>
            <a:ext cx="7305975" cy="435174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60431" y="3927722"/>
            <a:ext cx="231749" cy="973817"/>
          </a:xfrm>
          <a:prstGeom prst="rect">
            <a:avLst/>
          </a:prstGeom>
          <a:solidFill>
            <a:srgbClr val="FFFFFF"/>
          </a:solidFill>
        </p:spPr>
        <p:txBody>
          <a:bodyPr vert="vert270" wrap="none" lIns="0" tIns="0" rIns="0" bIns="0">
            <a:noAutofit/>
          </a:bodyPr>
          <a:lstStyle/>
          <a:p>
            <a:pPr indent="0"/>
            <a:r>
              <a:rPr lang="en-US" sz="1710" u="sng">
                <a:latin typeface="Arial" panose="020B0604020202020204"/>
              </a:rPr>
              <a:t>frequency</a:t>
            </a:r>
          </a:p>
        </p:txBody>
      </p:sp>
      <p:sp>
        <p:nvSpPr>
          <p:cNvPr id="4" name="矩形 3"/>
          <p:cNvSpPr/>
          <p:nvPr/>
        </p:nvSpPr>
        <p:spPr>
          <a:xfrm>
            <a:off x="1135340" y="830700"/>
            <a:ext cx="4550725" cy="34645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905" b="1">
                <a:solidFill>
                  <a:srgbClr val="1F497C"/>
                </a:solidFill>
                <a:latin typeface="Calibri" panose="020F0502020204030204"/>
              </a:rPr>
              <a:t>3. Bag of word representation</a:t>
            </a:r>
          </a:p>
        </p:txBody>
      </p:sp>
      <p:sp>
        <p:nvSpPr>
          <p:cNvPr id="5" name="矩形 4"/>
          <p:cNvSpPr/>
          <p:nvPr/>
        </p:nvSpPr>
        <p:spPr>
          <a:xfrm>
            <a:off x="2235566" y="5571039"/>
            <a:ext cx="1268772" cy="21770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050">
                <a:latin typeface="Arial" panose="020B0604020202020204"/>
              </a:rPr>
              <a:t>codewords</a:t>
            </a:r>
          </a:p>
        </p:txBody>
      </p:sp>
      <p:sp>
        <p:nvSpPr>
          <p:cNvPr id="6" name="矩形 5"/>
          <p:cNvSpPr/>
          <p:nvPr/>
        </p:nvSpPr>
        <p:spPr>
          <a:xfrm>
            <a:off x="5732884" y="5657653"/>
            <a:ext cx="1790794" cy="194295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540" b="1">
                <a:solidFill>
                  <a:srgbClr val="1F497C"/>
                </a:solidFill>
                <a:latin typeface="Calibri" panose="020F0502020204030204"/>
              </a:rPr>
              <a:t>Codewords dictionary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4" y="1143690"/>
            <a:ext cx="5103641" cy="34651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54377" y="608850"/>
            <a:ext cx="2513294" cy="351272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735" b="1">
                <a:latin typeface="Arial" panose="020B0604020202020204"/>
              </a:rPr>
              <a:t>Representation</a:t>
            </a:r>
          </a:p>
        </p:txBody>
      </p:sp>
      <p:sp>
        <p:nvSpPr>
          <p:cNvPr id="4" name="矩形 3"/>
          <p:cNvSpPr/>
          <p:nvPr/>
        </p:nvSpPr>
        <p:spPr>
          <a:xfrm>
            <a:off x="5101374" y="1741986"/>
            <a:ext cx="353538" cy="342206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r"/>
            <a:r>
              <a:rPr lang="en-US" sz="3420" b="1">
                <a:solidFill>
                  <a:srgbClr val="650065"/>
                </a:solidFill>
                <a:latin typeface="Arial" panose="020B0604020202020204"/>
              </a:rPr>
              <a:t>2.</a:t>
            </a:r>
          </a:p>
        </p:txBody>
      </p:sp>
      <p:sp>
        <p:nvSpPr>
          <p:cNvPr id="5" name="矩形 4"/>
          <p:cNvSpPr/>
          <p:nvPr/>
        </p:nvSpPr>
        <p:spPr>
          <a:xfrm>
            <a:off x="3714417" y="2161245"/>
            <a:ext cx="2705927" cy="27421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050" b="1">
                <a:solidFill>
                  <a:srgbClr val="FF3399"/>
                </a:solidFill>
                <a:latin typeface="Arial" panose="020B0604020202020204"/>
              </a:rPr>
              <a:t>codewords dictionary</a:t>
            </a:r>
          </a:p>
        </p:txBody>
      </p:sp>
      <p:sp>
        <p:nvSpPr>
          <p:cNvPr id="6" name="矩形 5"/>
          <p:cNvSpPr/>
          <p:nvPr/>
        </p:nvSpPr>
        <p:spPr>
          <a:xfrm>
            <a:off x="1040218" y="3215061"/>
            <a:ext cx="2069105" cy="29234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1710">
                <a:latin typeface="Arial" panose="020B0604020202020204"/>
              </a:rPr>
              <a:t>image representation</a:t>
            </a:r>
          </a:p>
        </p:txBody>
      </p:sp>
      <p:sp>
        <p:nvSpPr>
          <p:cNvPr id="7" name="矩形 6"/>
          <p:cNvSpPr/>
          <p:nvPr/>
        </p:nvSpPr>
        <p:spPr>
          <a:xfrm>
            <a:off x="745603" y="3745369"/>
            <a:ext cx="344473" cy="346739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 algn="just"/>
            <a:r>
              <a:rPr lang="en-US" sz="3420" b="1">
                <a:solidFill>
                  <a:srgbClr val="650065"/>
                </a:solidFill>
                <a:latin typeface="Arial" panose="020B0604020202020204"/>
              </a:rPr>
              <a:t>3.</a:t>
            </a:r>
          </a:p>
        </p:txBody>
      </p:sp>
      <p:sp>
        <p:nvSpPr>
          <p:cNvPr id="8" name="矩形 7"/>
          <p:cNvSpPr/>
          <p:nvPr/>
        </p:nvSpPr>
        <p:spPr>
          <a:xfrm>
            <a:off x="954100" y="2333482"/>
            <a:ext cx="2055507" cy="494047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>
              <a:lnSpc>
                <a:spcPct val="70000"/>
              </a:lnSpc>
            </a:pPr>
            <a:r>
              <a:rPr lang="en-US" sz="1710">
                <a:solidFill>
                  <a:srgbClr val="650065"/>
                </a:solidFill>
                <a:latin typeface="Arial" panose="020B0604020202020204"/>
              </a:rPr>
              <a:t>1 </a:t>
            </a:r>
            <a:r>
              <a:rPr lang="en-US" sz="1710">
                <a:latin typeface="Arial" panose="020B0604020202020204"/>
              </a:rPr>
              <a:t>feature detection </a:t>
            </a:r>
            <a:r>
              <a:rPr lang="en-US" sz="3420" b="1">
                <a:solidFill>
                  <a:srgbClr val="650065"/>
                </a:solidFill>
                <a:latin typeface="Arial" panose="020B0604020202020204"/>
              </a:rPr>
              <a:t>.</a:t>
            </a:r>
            <a:r>
              <a:rPr lang="zh-TW" sz="1710">
                <a:latin typeface="Arial" panose="020B0604020202020204"/>
                <a:ea typeface="Arial" panose="020B0604020202020204"/>
              </a:rPr>
              <a:t>&amp; </a:t>
            </a:r>
            <a:r>
              <a:rPr lang="en-US" sz="1710">
                <a:latin typeface="Arial" panose="020B0604020202020204"/>
              </a:rPr>
              <a:t>representation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281" y="953323"/>
            <a:ext cx="4292317" cy="3972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16967" y="608850"/>
            <a:ext cx="4265122" cy="35580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>
            <a:noAutofit/>
          </a:bodyPr>
          <a:lstStyle/>
          <a:p>
            <a:pPr indent="0"/>
            <a:r>
              <a:rPr lang="en-US" sz="2735" b="1">
                <a:latin typeface="Arial" panose="020B0604020202020204"/>
              </a:rPr>
              <a:t>Learning and Recognition</a:t>
            </a:r>
          </a:p>
        </p:txBody>
      </p:sp>
      <p:sp>
        <p:nvSpPr>
          <p:cNvPr id="4" name="矩形 3"/>
          <p:cNvSpPr/>
          <p:nvPr/>
        </p:nvSpPr>
        <p:spPr>
          <a:xfrm>
            <a:off x="1139933" y="5300030"/>
            <a:ext cx="3086660" cy="77053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190500">
              <a:spcAft>
                <a:spcPts val="280"/>
              </a:spcAft>
            </a:pPr>
            <a:r>
              <a:rPr lang="en-US" sz="2735" b="1">
                <a:solidFill>
                  <a:srgbClr val="FF0000"/>
                </a:solidFill>
                <a:latin typeface="Arial" panose="020B0604020202020204"/>
              </a:rPr>
              <a:t>category models  ________</a:t>
            </a:r>
          </a:p>
          <a:p>
            <a:pPr indent="0"/>
            <a:r>
              <a:rPr lang="en-US" sz="2735" b="1">
                <a:solidFill>
                  <a:srgbClr val="FF0000"/>
                </a:solidFill>
                <a:latin typeface="Arial" panose="020B0604020202020204"/>
              </a:rPr>
              <a:t>(and/or) classifiers</a:t>
            </a:r>
          </a:p>
        </p:txBody>
      </p:sp>
      <p:sp>
        <p:nvSpPr>
          <p:cNvPr id="5" name="矩形 4"/>
          <p:cNvSpPr/>
          <p:nvPr/>
        </p:nvSpPr>
        <p:spPr>
          <a:xfrm>
            <a:off x="6517793" y="5336290"/>
            <a:ext cx="1330301" cy="636822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indent="0" algn="ctr">
              <a:lnSpc>
                <a:spcPct val="105000"/>
              </a:lnSpc>
            </a:pPr>
            <a:r>
              <a:rPr lang="en-US" sz="2480" b="1">
                <a:solidFill>
                  <a:srgbClr val="0033CC"/>
                </a:solidFill>
                <a:latin typeface="Arial" panose="020B0604020202020204"/>
              </a:rPr>
              <a:t>category decision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82"/>
          <p:cNvCxnSpPr/>
          <p:nvPr/>
        </p:nvCxnSpPr>
        <p:spPr>
          <a:xfrm>
            <a:off x="685799" y="838199"/>
            <a:ext cx="7772400" cy="15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4" name="Google Shape;594;p8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393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 panose="020B0604020202020204"/>
              <a:buNone/>
            </a:pPr>
            <a:r>
              <a:rPr lang="en-US" altLang="zh-CN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</a:t>
            </a:r>
            <a:r>
              <a:rPr lang="en-US" altLang="zh-CN" dirty="0"/>
              <a:t>12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zh-CN" altLang="en-US" sz="3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传统检测</a:t>
            </a:r>
            <a:r>
              <a:rPr lang="zh-CN" altLang="en-US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和识别</a:t>
            </a:r>
            <a:r>
              <a:rPr lang="en-US" altLang="zh-CN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799" y="1048434"/>
            <a:ext cx="3221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OpenCV V.J. </a:t>
            </a:r>
            <a:r>
              <a:rPr lang="zh-CN" altLang="en-US" dirty="0"/>
              <a:t>人脸检测器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人眼检测</a:t>
            </a:r>
          </a:p>
          <a:p>
            <a:r>
              <a:rPr lang="en-US" altLang="zh-CN" dirty="0"/>
              <a:t>3. PCA, LBP</a:t>
            </a:r>
            <a:r>
              <a:rPr lang="zh-CN" altLang="en-US" dirty="0"/>
              <a:t>人脸识别</a:t>
            </a:r>
            <a:endParaRPr lang="en-US" altLang="zh-CN" dirty="0"/>
          </a:p>
          <a:p>
            <a:r>
              <a:rPr lang="en-US" altLang="zh-CN" dirty="0"/>
              <a:t>4.BOW</a:t>
            </a:r>
            <a:r>
              <a:rPr lang="zh-CN" altLang="en-US" dirty="0"/>
              <a:t>方法的</a:t>
            </a:r>
            <a:r>
              <a:rPr lang="en-US" altLang="zh-CN" dirty="0"/>
              <a:t>CIFAR10</a:t>
            </a:r>
            <a:r>
              <a:rPr lang="zh-CN" altLang="en-US" dirty="0"/>
              <a:t>物体识别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难点之二：计算量大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一幅图像中像素个数多，目前每秒约产生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30G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像素的图像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视频数据。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Google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图片搜索中已有几十亿幅图像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全球数字照相机一年产生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亿张以上的图片（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2004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年）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全球一年销售约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亿部照相手机（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2005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人的物体识别能力是强大的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灵长类动物约使用大脑皮层的一半来处理视觉信息 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[</a:t>
            </a:r>
            <a:r>
              <a:rPr kumimoji="0" lang="en-US" altLang="zh-CN" sz="2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Felleman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van Essen 1991]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可以识别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3,000-30,000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种物体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-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物体姿态可允许</a:t>
            </a: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30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度以上的自由度。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defRPr/>
            </a:pP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eaLnBrk="1" hangingPunct="1"/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难点之三：如何在小样本条件下学习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76000"/>
              <a:buFont typeface="Wingdings 3" pitchFamily="18" charset="2"/>
            </a:pPr>
            <a:endParaRPr lang="zh-CN" altLang="en-US" dirty="0">
              <a:ea typeface="华文新魏" pitchFamily="2" charset="-122"/>
            </a:endParaRPr>
          </a:p>
        </p:txBody>
      </p:sp>
      <p:pic>
        <p:nvPicPr>
          <p:cNvPr id="2150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88" y="1447800"/>
            <a:ext cx="8178800" cy="4429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1856</Words>
  <Application>Microsoft Macintosh PowerPoint</Application>
  <PresentationFormat>On-screen Show (4:3)</PresentationFormat>
  <Paragraphs>240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等线</vt:lpstr>
      <vt:lpstr>微软雅黑</vt:lpstr>
      <vt:lpstr>MingLiU</vt:lpstr>
      <vt:lpstr>宋体</vt:lpstr>
      <vt:lpstr>楷体</vt:lpstr>
      <vt:lpstr>Arial</vt:lpstr>
      <vt:lpstr>Calibri</vt:lpstr>
      <vt:lpstr>Calibri Light</vt:lpstr>
      <vt:lpstr>Gill Sans MT</vt:lpstr>
      <vt:lpstr>Times New Roman</vt:lpstr>
      <vt:lpstr>Trebuchet MS</vt:lpstr>
      <vt:lpstr>Wingdings</vt:lpstr>
      <vt:lpstr>Wingdings 3</vt:lpstr>
      <vt:lpstr>Office 主题​​</vt:lpstr>
      <vt:lpstr>Object detection and recognition  物体识别与检测</vt:lpstr>
      <vt:lpstr>目标识别</vt:lpstr>
      <vt:lpstr>目标识别的应用</vt:lpstr>
      <vt:lpstr>人脸检测与识别</vt:lpstr>
      <vt:lpstr>难点之一: 如何鲁棒识别？</vt:lpstr>
      <vt:lpstr>类内差异（intra-class variability）</vt:lpstr>
      <vt:lpstr>类间相似性（inter-class similarity）</vt:lpstr>
      <vt:lpstr>难点之二：计算量大</vt:lpstr>
      <vt:lpstr>难点之三：如何在小样本条件下学习</vt:lpstr>
      <vt:lpstr>物体识别方法</vt:lpstr>
      <vt:lpstr>生成学习 vs. 判别学习</vt:lpstr>
      <vt:lpstr>判别学习方法</vt:lpstr>
      <vt:lpstr>物体检测</vt:lpstr>
      <vt:lpstr>PowerPoint Presentation</vt:lpstr>
      <vt:lpstr>人脸检测（Face detection）</vt:lpstr>
      <vt:lpstr>Viola-Jones人脸检测算法(2004)</vt:lpstr>
      <vt:lpstr>Viola-Jones人脸检测算法(2004)</vt:lpstr>
      <vt:lpstr>V.J. detector: Haar + Adaboost</vt:lpstr>
      <vt:lpstr>滤波器设计</vt:lpstr>
      <vt:lpstr>Adaboost</vt:lpstr>
      <vt:lpstr>Boosting Example</vt:lpstr>
      <vt:lpstr>Boosting Example</vt:lpstr>
      <vt:lpstr>Boosting Example</vt:lpstr>
      <vt:lpstr>Boosting Example</vt:lpstr>
      <vt:lpstr>Boosting Example</vt:lpstr>
      <vt:lpstr>Boosting Example</vt:lpstr>
      <vt:lpstr>Adaboost</vt:lpstr>
      <vt:lpstr>Adaboost</vt:lpstr>
      <vt:lpstr>Adaboost算法步骤</vt:lpstr>
      <vt:lpstr>Viola-Jones算法中的AdaBoost</vt:lpstr>
      <vt:lpstr>PowerPoint Presentation</vt:lpstr>
      <vt:lpstr>级联分类器（Cascading Classifiers）</vt:lpstr>
      <vt:lpstr>训练级联分类器</vt:lpstr>
      <vt:lpstr>Viola-Jones检测算法-总体流程</vt:lpstr>
      <vt:lpstr>Viola-Jones人脸检测结果</vt:lpstr>
      <vt:lpstr>Viola-Jones人脸检测结果</vt:lpstr>
      <vt:lpstr>Viola-Jones人脸检测结果</vt:lpstr>
      <vt:lpstr>2. 人脸识别（face recogntion）</vt:lpstr>
      <vt:lpstr>图像 = 像素的集合</vt:lpstr>
      <vt:lpstr>最近邻分类器</vt:lpstr>
      <vt:lpstr>Eigenfaces</vt:lpstr>
      <vt:lpstr>主成分分析(PCA, K-L变换)</vt:lpstr>
      <vt:lpstr>主成分分析(PCA, K-L变换)</vt:lpstr>
      <vt:lpstr>主成分分析(PCA, K-L变换)</vt:lpstr>
      <vt:lpstr>Eigenfaces</vt:lpstr>
      <vt:lpstr>Eigenfaces: 训练图像</vt:lpstr>
      <vt:lpstr>Eigenfaces</vt:lpstr>
      <vt:lpstr>PCA方法的不足</vt:lpstr>
      <vt:lpstr>Fisherfaces：类特定的线性投影</vt:lpstr>
      <vt:lpstr>PCA &amp; Fisher的线性判别函数</vt:lpstr>
      <vt:lpstr>PCA &amp; Fisher的线性判别函数</vt:lpstr>
      <vt:lpstr>Fisherfaces示例（ORL Database）</vt:lpstr>
      <vt:lpstr>基于eigenfaces/fisherfaces的识别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Ex12: 传统检测和识别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xj.peng@siat.ac.cn</dc:creator>
  <cp:lastModifiedBy>peng xiaojiang</cp:lastModifiedBy>
  <cp:revision>210</cp:revision>
  <dcterms:created xsi:type="dcterms:W3CDTF">2020-11-26T04:12:00Z</dcterms:created>
  <dcterms:modified xsi:type="dcterms:W3CDTF">2021-08-09T12:32:25Z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27CDD381A5EC47EEAB6DD25C972F239E</vt:lpwstr>
  </property>
  <property fmtid="{D5CDD505-2E9C-101B-9397-08002B2CF9AE}" pid="3" name="KSOProductBuildVer">
    <vt:lpwstr>2052-11.1.0.10578</vt:lpwstr>
  </property>
</Properties>
</file>